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5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6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7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rts/chart1.xml" ContentType="application/vnd.openxmlformats-officedocument.drawingml.chart+xml"/>
  <Override PartName="/ppt/notesSlides/notesSlide30.xml" ContentType="application/vnd.openxmlformats-officedocument.presentationml.notesSlide+xml"/>
  <Override PartName="/ppt/charts/chart2.xml" ContentType="application/vnd.openxmlformats-officedocument.drawingml.chart+xml"/>
  <Override PartName="/ppt/notesSlides/notesSlide31.xml" ContentType="application/vnd.openxmlformats-officedocument.presentationml.notesSlide+xml"/>
  <Override PartName="/ppt/tags/tag8.xml" ContentType="application/vnd.openxmlformats-officedocument.presentationml.tags+xml"/>
  <Override PartName="/ppt/notesSlides/notesSlide32.xml" ContentType="application/vnd.openxmlformats-officedocument.presentationml.notesSlide+xml"/>
  <Override PartName="/ppt/tags/tag9.xml" ContentType="application/vnd.openxmlformats-officedocument.presentationml.tags+xml"/>
  <Override PartName="/ppt/notesSlides/notesSlide33.xml" ContentType="application/vnd.openxmlformats-officedocument.presentationml.notesSlide+xml"/>
  <Override PartName="/ppt/tags/tag10.xml" ContentType="application/vnd.openxmlformats-officedocument.presentationml.tags+xml"/>
  <Override PartName="/ppt/notesSlides/notesSlide34.xml" ContentType="application/vnd.openxmlformats-officedocument.presentationml.notesSlide+xml"/>
  <Override PartName="/ppt/tags/tag11.xml" ContentType="application/vnd.openxmlformats-officedocument.presentationml.tags+xml"/>
  <Override PartName="/ppt/notesSlides/notesSlide35.xml" ContentType="application/vnd.openxmlformats-officedocument.presentationml.notesSlide+xml"/>
  <Override PartName="/ppt/tags/tag12.xml" ContentType="application/vnd.openxmlformats-officedocument.presentationml.tags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tags/tag13.xml" ContentType="application/vnd.openxmlformats-officedocument.presentationml.tags+xml"/>
  <Override PartName="/ppt/notesSlides/notesSlide38.xml" ContentType="application/vnd.openxmlformats-officedocument.presentationml.notesSlide+xml"/>
  <Override PartName="/ppt/tags/tag14.xml" ContentType="application/vnd.openxmlformats-officedocument.presentationml.tags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tags/tag15.xml" ContentType="application/vnd.openxmlformats-officedocument.presentationml.tags+xml"/>
  <Override PartName="/ppt/notesSlides/notesSlide44.xml" ContentType="application/vnd.openxmlformats-officedocument.presentationml.notesSlide+xml"/>
  <Override PartName="/ppt/tags/tag16.xml" ContentType="application/vnd.openxmlformats-officedocument.presentationml.tags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03" r:id="rId2"/>
  </p:sldMasterIdLst>
  <p:notesMasterIdLst>
    <p:notesMasterId r:id="rId55"/>
  </p:notesMasterIdLst>
  <p:sldIdLst>
    <p:sldId id="256" r:id="rId3"/>
    <p:sldId id="341" r:id="rId4"/>
    <p:sldId id="271" r:id="rId5"/>
    <p:sldId id="328" r:id="rId6"/>
    <p:sldId id="330" r:id="rId7"/>
    <p:sldId id="333" r:id="rId8"/>
    <p:sldId id="334" r:id="rId9"/>
    <p:sldId id="336" r:id="rId10"/>
    <p:sldId id="294" r:id="rId11"/>
    <p:sldId id="295" r:id="rId12"/>
    <p:sldId id="296" r:id="rId13"/>
    <p:sldId id="297" r:id="rId14"/>
    <p:sldId id="298" r:id="rId15"/>
    <p:sldId id="299" r:id="rId16"/>
    <p:sldId id="389" r:id="rId17"/>
    <p:sldId id="287" r:id="rId18"/>
    <p:sldId id="288" r:id="rId19"/>
    <p:sldId id="302" r:id="rId20"/>
    <p:sldId id="289" r:id="rId21"/>
    <p:sldId id="447" r:id="rId22"/>
    <p:sldId id="318" r:id="rId23"/>
    <p:sldId id="319" r:id="rId24"/>
    <p:sldId id="320" r:id="rId25"/>
    <p:sldId id="321" r:id="rId26"/>
    <p:sldId id="365" r:id="rId27"/>
    <p:sldId id="347" r:id="rId28"/>
    <p:sldId id="348" r:id="rId29"/>
    <p:sldId id="325" r:id="rId30"/>
    <p:sldId id="326" r:id="rId31"/>
    <p:sldId id="382" r:id="rId32"/>
    <p:sldId id="367" r:id="rId33"/>
    <p:sldId id="458" r:id="rId34"/>
    <p:sldId id="459" r:id="rId35"/>
    <p:sldId id="450" r:id="rId36"/>
    <p:sldId id="423" r:id="rId37"/>
    <p:sldId id="424" r:id="rId38"/>
    <p:sldId id="425" r:id="rId39"/>
    <p:sldId id="427" r:id="rId40"/>
    <p:sldId id="426" r:id="rId41"/>
    <p:sldId id="428" r:id="rId42"/>
    <p:sldId id="429" r:id="rId43"/>
    <p:sldId id="430" r:id="rId44"/>
    <p:sldId id="467" r:id="rId45"/>
    <p:sldId id="460" r:id="rId46"/>
    <p:sldId id="436" r:id="rId47"/>
    <p:sldId id="437" r:id="rId48"/>
    <p:sldId id="464" r:id="rId49"/>
    <p:sldId id="465" r:id="rId50"/>
    <p:sldId id="461" r:id="rId51"/>
    <p:sldId id="463" r:id="rId52"/>
    <p:sldId id="373" r:id="rId53"/>
    <p:sldId id="387" r:id="rId5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D25000"/>
    <a:srgbClr val="1F177D"/>
    <a:srgbClr val="333399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77" autoAdjust="0"/>
    <p:restoredTop sz="80591" autoAdjust="0"/>
  </p:normalViewPr>
  <p:slideViewPr>
    <p:cSldViewPr>
      <p:cViewPr varScale="1">
        <p:scale>
          <a:sx n="56" d="100"/>
          <a:sy n="56" d="100"/>
        </p:scale>
        <p:origin x="-99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67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Rakesh%20Komuravelli\Documents\Talks\Feb%202014%20Wisconsin%20Sarita%20talk\graphs-with-denovoWC-as-base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Rakesh%20Komuravelli\Documents\Talks\Feb%202014%20Wisconsin%20Sarita%20talk\graphs-with-denovoWC-as-bas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4671573661987905E-2"/>
          <c:y val="7.8079814454634619E-2"/>
          <c:w val="0.91938639735250482"/>
          <c:h val="0.72728783902012262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'graph-mem-DWC-base'!$F$3</c:f>
              <c:strCache>
                <c:ptCount val="1"/>
                <c:pt idx="0">
                  <c:v>L2 Hit</c:v>
                </c:pt>
              </c:strCache>
            </c:strRef>
          </c:tx>
          <c:spPr>
            <a:solidFill>
              <a:srgbClr val="FFAA7E"/>
            </a:solidFill>
          </c:spPr>
          <c:invertIfNegative val="0"/>
          <c:cat>
            <c:strRef>
              <c:f>'graph-mem-DWC-base'!$G$2:$AK$2</c:f>
              <c:strCache>
                <c:ptCount val="31"/>
                <c:pt idx="0">
                  <c:v>M</c:v>
                </c:pt>
                <c:pt idx="1">
                  <c:v>D</c:v>
                </c:pt>
                <c:pt idx="2">
                  <c:v>Dopt</c:v>
                </c:pt>
                <c:pt idx="4">
                  <c:v>M</c:v>
                </c:pt>
                <c:pt idx="5">
                  <c:v>D</c:v>
                </c:pt>
                <c:pt idx="6">
                  <c:v>Dopt</c:v>
                </c:pt>
                <c:pt idx="8">
                  <c:v>M</c:v>
                </c:pt>
                <c:pt idx="9">
                  <c:v>D</c:v>
                </c:pt>
                <c:pt idx="10">
                  <c:v>Dopt</c:v>
                </c:pt>
                <c:pt idx="12">
                  <c:v>M</c:v>
                </c:pt>
                <c:pt idx="13">
                  <c:v>D</c:v>
                </c:pt>
                <c:pt idx="14">
                  <c:v>Dopt</c:v>
                </c:pt>
                <c:pt idx="16">
                  <c:v>M</c:v>
                </c:pt>
                <c:pt idx="17">
                  <c:v>D</c:v>
                </c:pt>
                <c:pt idx="18">
                  <c:v>Dopt</c:v>
                </c:pt>
                <c:pt idx="20">
                  <c:v>M</c:v>
                </c:pt>
                <c:pt idx="21">
                  <c:v>D</c:v>
                </c:pt>
                <c:pt idx="22">
                  <c:v>Dopt</c:v>
                </c:pt>
                <c:pt idx="24">
                  <c:v>M</c:v>
                </c:pt>
                <c:pt idx="25">
                  <c:v>D</c:v>
                </c:pt>
                <c:pt idx="26">
                  <c:v>Dopt</c:v>
                </c:pt>
                <c:pt idx="28">
                  <c:v>M</c:v>
                </c:pt>
                <c:pt idx="29">
                  <c:v>D</c:v>
                </c:pt>
                <c:pt idx="30">
                  <c:v>Dopt</c:v>
                </c:pt>
              </c:strCache>
            </c:strRef>
          </c:cat>
          <c:val>
            <c:numRef>
              <c:f>'graph-mem-DWC-base'!$G$3:$AK$3</c:f>
              <c:numCache>
                <c:formatCode>General</c:formatCode>
                <c:ptCount val="31"/>
                <c:pt idx="0">
                  <c:v>50.164627470411006</c:v>
                </c:pt>
                <c:pt idx="1">
                  <c:v>33.770608402394295</c:v>
                </c:pt>
                <c:pt idx="2">
                  <c:v>20.956038072100437</c:v>
                </c:pt>
                <c:pt idx="4">
                  <c:v>55.198677288783827</c:v>
                </c:pt>
                <c:pt idx="5">
                  <c:v>42.069154325065014</c:v>
                </c:pt>
                <c:pt idx="6">
                  <c:v>42.617728799257875</c:v>
                </c:pt>
                <c:pt idx="8">
                  <c:v>80.861576235710828</c:v>
                </c:pt>
                <c:pt idx="9">
                  <c:v>85.2233652275916</c:v>
                </c:pt>
                <c:pt idx="10">
                  <c:v>76.740575476688818</c:v>
                </c:pt>
                <c:pt idx="12">
                  <c:v>74.595064319396371</c:v>
                </c:pt>
                <c:pt idx="13">
                  <c:v>25.286003746297304</c:v>
                </c:pt>
                <c:pt idx="14">
                  <c:v>22.722352722461451</c:v>
                </c:pt>
                <c:pt idx="16">
                  <c:v>90.302908191514504</c:v>
                </c:pt>
                <c:pt idx="17">
                  <c:v>90.411463646416195</c:v>
                </c:pt>
                <c:pt idx="18">
                  <c:v>72.652513076628964</c:v>
                </c:pt>
                <c:pt idx="20">
                  <c:v>97.439891539166439</c:v>
                </c:pt>
                <c:pt idx="21">
                  <c:v>94.673294261868378</c:v>
                </c:pt>
                <c:pt idx="22">
                  <c:v>93.655999211513432</c:v>
                </c:pt>
                <c:pt idx="24">
                  <c:v>83.24620689362574</c:v>
                </c:pt>
                <c:pt idx="25">
                  <c:v>81.643080403005996</c:v>
                </c:pt>
                <c:pt idx="26">
                  <c:v>78.30927431403461</c:v>
                </c:pt>
                <c:pt idx="28">
                  <c:v>53.813131634059765</c:v>
                </c:pt>
                <c:pt idx="29">
                  <c:v>56.418830111215087</c:v>
                </c:pt>
                <c:pt idx="30">
                  <c:v>55.946063994659646</c:v>
                </c:pt>
              </c:numCache>
            </c:numRef>
          </c:val>
        </c:ser>
        <c:ser>
          <c:idx val="1"/>
          <c:order val="1"/>
          <c:tx>
            <c:strRef>
              <c:f>'graph-mem-DWC-base'!$F$4</c:f>
              <c:strCache>
                <c:ptCount val="1"/>
                <c:pt idx="0">
                  <c:v>R L1 Hit</c:v>
                </c:pt>
              </c:strCache>
            </c:strRef>
          </c:tx>
          <c:spPr>
            <a:solidFill>
              <a:srgbClr val="FF4A1A"/>
            </a:solidFill>
          </c:spPr>
          <c:invertIfNegative val="0"/>
          <c:cat>
            <c:strRef>
              <c:f>'graph-mem-DWC-base'!$G$2:$AK$2</c:f>
              <c:strCache>
                <c:ptCount val="31"/>
                <c:pt idx="0">
                  <c:v>M</c:v>
                </c:pt>
                <c:pt idx="1">
                  <c:v>D</c:v>
                </c:pt>
                <c:pt idx="2">
                  <c:v>Dopt</c:v>
                </c:pt>
                <c:pt idx="4">
                  <c:v>M</c:v>
                </c:pt>
                <c:pt idx="5">
                  <c:v>D</c:v>
                </c:pt>
                <c:pt idx="6">
                  <c:v>Dopt</c:v>
                </c:pt>
                <c:pt idx="8">
                  <c:v>M</c:v>
                </c:pt>
                <c:pt idx="9">
                  <c:v>D</c:v>
                </c:pt>
                <c:pt idx="10">
                  <c:v>Dopt</c:v>
                </c:pt>
                <c:pt idx="12">
                  <c:v>M</c:v>
                </c:pt>
                <c:pt idx="13">
                  <c:v>D</c:v>
                </c:pt>
                <c:pt idx="14">
                  <c:v>Dopt</c:v>
                </c:pt>
                <c:pt idx="16">
                  <c:v>M</c:v>
                </c:pt>
                <c:pt idx="17">
                  <c:v>D</c:v>
                </c:pt>
                <c:pt idx="18">
                  <c:v>Dopt</c:v>
                </c:pt>
                <c:pt idx="20">
                  <c:v>M</c:v>
                </c:pt>
                <c:pt idx="21">
                  <c:v>D</c:v>
                </c:pt>
                <c:pt idx="22">
                  <c:v>Dopt</c:v>
                </c:pt>
                <c:pt idx="24">
                  <c:v>M</c:v>
                </c:pt>
                <c:pt idx="25">
                  <c:v>D</c:v>
                </c:pt>
                <c:pt idx="26">
                  <c:v>Dopt</c:v>
                </c:pt>
                <c:pt idx="28">
                  <c:v>M</c:v>
                </c:pt>
                <c:pt idx="29">
                  <c:v>D</c:v>
                </c:pt>
                <c:pt idx="30">
                  <c:v>Dopt</c:v>
                </c:pt>
              </c:strCache>
            </c:strRef>
          </c:cat>
          <c:val>
            <c:numRef>
              <c:f>'graph-mem-DWC-base'!$G$4:$AK$4</c:f>
              <c:numCache>
                <c:formatCode>General</c:formatCode>
                <c:ptCount val="31"/>
                <c:pt idx="0">
                  <c:v>49.467757789836256</c:v>
                </c:pt>
                <c:pt idx="1">
                  <c:v>61.467981555330006</c:v>
                </c:pt>
                <c:pt idx="2">
                  <c:v>20.217611942684066</c:v>
                </c:pt>
                <c:pt idx="4">
                  <c:v>44.792283509375167</c:v>
                </c:pt>
                <c:pt idx="5">
                  <c:v>2.500934462305167</c:v>
                </c:pt>
                <c:pt idx="6">
                  <c:v>0.49821320679294756</c:v>
                </c:pt>
                <c:pt idx="8">
                  <c:v>19.138423764289165</c:v>
                </c:pt>
                <c:pt idx="9">
                  <c:v>19.489327690503025</c:v>
                </c:pt>
                <c:pt idx="10">
                  <c:v>6.6829875566391435</c:v>
                </c:pt>
                <c:pt idx="12">
                  <c:v>25.166997193048584</c:v>
                </c:pt>
                <c:pt idx="13">
                  <c:v>0.88558826802612434</c:v>
                </c:pt>
                <c:pt idx="14">
                  <c:v>9.8262487266810472E-2</c:v>
                </c:pt>
                <c:pt idx="16">
                  <c:v>9.2868656228631981</c:v>
                </c:pt>
                <c:pt idx="17">
                  <c:v>1.7655233903887371</c:v>
                </c:pt>
                <c:pt idx="18">
                  <c:v>0.22960450435728982</c:v>
                </c:pt>
                <c:pt idx="20">
                  <c:v>1.6828888141120955</c:v>
                </c:pt>
                <c:pt idx="21">
                  <c:v>2.5275075739845629</c:v>
                </c:pt>
                <c:pt idx="22">
                  <c:v>1.4248238499897223</c:v>
                </c:pt>
                <c:pt idx="24">
                  <c:v>7.4766607208553726</c:v>
                </c:pt>
                <c:pt idx="25">
                  <c:v>4.3489276023228056</c:v>
                </c:pt>
                <c:pt idx="26">
                  <c:v>1.3949321807793316</c:v>
                </c:pt>
                <c:pt idx="28">
                  <c:v>6.1085689861949355</c:v>
                </c:pt>
                <c:pt idx="29">
                  <c:v>7.7558926871750495</c:v>
                </c:pt>
                <c:pt idx="30">
                  <c:v>4.3094758570223632</c:v>
                </c:pt>
              </c:numCache>
            </c:numRef>
          </c:val>
        </c:ser>
        <c:ser>
          <c:idx val="2"/>
          <c:order val="2"/>
          <c:tx>
            <c:strRef>
              <c:f>'graph-mem-DWC-base'!$F$5</c:f>
              <c:strCache>
                <c:ptCount val="1"/>
                <c:pt idx="0">
                  <c:v>Mem Hit</c:v>
                </c:pt>
              </c:strCache>
            </c:strRef>
          </c:tx>
          <c:spPr>
            <a:solidFill>
              <a:srgbClr val="AE140A"/>
            </a:solidFill>
          </c:spPr>
          <c:invertIfNegative val="0"/>
          <c:cat>
            <c:strRef>
              <c:f>'graph-mem-DWC-base'!$G$2:$AK$2</c:f>
              <c:strCache>
                <c:ptCount val="31"/>
                <c:pt idx="0">
                  <c:v>M</c:v>
                </c:pt>
                <c:pt idx="1">
                  <c:v>D</c:v>
                </c:pt>
                <c:pt idx="2">
                  <c:v>Dopt</c:v>
                </c:pt>
                <c:pt idx="4">
                  <c:v>M</c:v>
                </c:pt>
                <c:pt idx="5">
                  <c:v>D</c:v>
                </c:pt>
                <c:pt idx="6">
                  <c:v>Dopt</c:v>
                </c:pt>
                <c:pt idx="8">
                  <c:v>M</c:v>
                </c:pt>
                <c:pt idx="9">
                  <c:v>D</c:v>
                </c:pt>
                <c:pt idx="10">
                  <c:v>Dopt</c:v>
                </c:pt>
                <c:pt idx="12">
                  <c:v>M</c:v>
                </c:pt>
                <c:pt idx="13">
                  <c:v>D</c:v>
                </c:pt>
                <c:pt idx="14">
                  <c:v>Dopt</c:v>
                </c:pt>
                <c:pt idx="16">
                  <c:v>M</c:v>
                </c:pt>
                <c:pt idx="17">
                  <c:v>D</c:v>
                </c:pt>
                <c:pt idx="18">
                  <c:v>Dopt</c:v>
                </c:pt>
                <c:pt idx="20">
                  <c:v>M</c:v>
                </c:pt>
                <c:pt idx="21">
                  <c:v>D</c:v>
                </c:pt>
                <c:pt idx="22">
                  <c:v>Dopt</c:v>
                </c:pt>
                <c:pt idx="24">
                  <c:v>M</c:v>
                </c:pt>
                <c:pt idx="25">
                  <c:v>D</c:v>
                </c:pt>
                <c:pt idx="26">
                  <c:v>Dopt</c:v>
                </c:pt>
                <c:pt idx="28">
                  <c:v>M</c:v>
                </c:pt>
                <c:pt idx="29">
                  <c:v>D</c:v>
                </c:pt>
                <c:pt idx="30">
                  <c:v>Dopt</c:v>
                </c:pt>
              </c:strCache>
            </c:strRef>
          </c:cat>
          <c:val>
            <c:numRef>
              <c:f>'graph-mem-DWC-base'!$G$5:$AK$5</c:f>
              <c:numCache>
                <c:formatCode>General</c:formatCode>
                <c:ptCount val="31"/>
                <c:pt idx="0">
                  <c:v>0.36761473975273917</c:v>
                </c:pt>
                <c:pt idx="1">
                  <c:v>0.46031758716864724</c:v>
                </c:pt>
                <c:pt idx="2">
                  <c:v>0.46910837442360404</c:v>
                </c:pt>
                <c:pt idx="4">
                  <c:v>9.0392018410094289E-3</c:v>
                </c:pt>
                <c:pt idx="5">
                  <c:v>7.6086278801774047E-3</c:v>
                </c:pt>
                <c:pt idx="6">
                  <c:v>7.8428368914640629E-3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2">
                  <c:v>0.23793848755505279</c:v>
                </c:pt>
                <c:pt idx="13">
                  <c:v>0.25593231251777526</c:v>
                </c:pt>
                <c:pt idx="14">
                  <c:v>0.25539932007219701</c:v>
                </c:pt>
                <c:pt idx="16">
                  <c:v>0.41022618562229207</c:v>
                </c:pt>
                <c:pt idx="17">
                  <c:v>0.42993830147400619</c:v>
                </c:pt>
                <c:pt idx="18">
                  <c:v>0.35077254042768546</c:v>
                </c:pt>
                <c:pt idx="20">
                  <c:v>0.8772196467214568</c:v>
                </c:pt>
                <c:pt idx="21">
                  <c:v>0.95939853950010889</c:v>
                </c:pt>
                <c:pt idx="22">
                  <c:v>0.96950970349348153</c:v>
                </c:pt>
                <c:pt idx="24">
                  <c:v>9.2771323855188879</c:v>
                </c:pt>
                <c:pt idx="25">
                  <c:v>9.588999582399186</c:v>
                </c:pt>
                <c:pt idx="26">
                  <c:v>8.6219718637663707</c:v>
                </c:pt>
                <c:pt idx="28">
                  <c:v>40.078299379745303</c:v>
                </c:pt>
                <c:pt idx="29">
                  <c:v>36.512888361512239</c:v>
                </c:pt>
                <c:pt idx="30">
                  <c:v>36.741378606865013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83225600"/>
        <c:axId val="83227392"/>
      </c:barChart>
      <c:catAx>
        <c:axId val="832256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 b="1">
                <a:solidFill>
                  <a:schemeClr val="tx1"/>
                </a:solidFill>
              </a:defRPr>
            </a:pPr>
            <a:endParaRPr lang="en-US"/>
          </a:p>
        </c:txPr>
        <c:crossAx val="83227392"/>
        <c:crosses val="autoZero"/>
        <c:auto val="1"/>
        <c:lblAlgn val="ctr"/>
        <c:lblOffset val="100"/>
        <c:noMultiLvlLbl val="0"/>
      </c:catAx>
      <c:valAx>
        <c:axId val="83227392"/>
        <c:scaling>
          <c:orientation val="minMax"/>
          <c:max val="110"/>
          <c:min val="0"/>
        </c:scaling>
        <c:delete val="0"/>
        <c:axPos val="l"/>
        <c:majorGridlines/>
        <c:numFmt formatCode="0&quot;%&quot;" sourceLinked="0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83225600"/>
        <c:crosses val="autoZero"/>
        <c:crossBetween val="between"/>
        <c:majorUnit val="20"/>
      </c:valAx>
    </c:plotArea>
    <c:legend>
      <c:legendPos val="t"/>
      <c:layout>
        <c:manualLayout>
          <c:xMode val="edge"/>
          <c:yMode val="edge"/>
          <c:x val="0.66863208946707764"/>
          <c:y val="2.7641401048486443E-2"/>
          <c:w val="0.31402054091064702"/>
          <c:h val="6.3532405391483415E-2"/>
        </c:manualLayout>
      </c:layout>
      <c:overlay val="0"/>
      <c:txPr>
        <a:bodyPr/>
        <a:lstStyle/>
        <a:p>
          <a:pPr>
            <a:defRPr sz="16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4694075949274607E-2"/>
          <c:y val="3.8655498944984816E-2"/>
          <c:w val="0.91935834808227257"/>
          <c:h val="0.7996909314907064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'graph-nw-DWC-base'!$K$3</c:f>
              <c:strCache>
                <c:ptCount val="1"/>
                <c:pt idx="0">
                  <c:v>Read</c:v>
                </c:pt>
              </c:strCache>
            </c:strRef>
          </c:tx>
          <c:invertIfNegative val="0"/>
          <c:cat>
            <c:strRef>
              <c:f>'graph-nw-DWC-base'!$L$2:$AP$2</c:f>
              <c:strCache>
                <c:ptCount val="31"/>
                <c:pt idx="0">
                  <c:v>M</c:v>
                </c:pt>
                <c:pt idx="1">
                  <c:v>D</c:v>
                </c:pt>
                <c:pt idx="2">
                  <c:v>Dopt</c:v>
                </c:pt>
                <c:pt idx="4">
                  <c:v>M</c:v>
                </c:pt>
                <c:pt idx="5">
                  <c:v>D</c:v>
                </c:pt>
                <c:pt idx="6">
                  <c:v>Dopt</c:v>
                </c:pt>
                <c:pt idx="8">
                  <c:v>M</c:v>
                </c:pt>
                <c:pt idx="9">
                  <c:v>D</c:v>
                </c:pt>
                <c:pt idx="10">
                  <c:v>Dopt</c:v>
                </c:pt>
                <c:pt idx="12">
                  <c:v>M</c:v>
                </c:pt>
                <c:pt idx="13">
                  <c:v>D</c:v>
                </c:pt>
                <c:pt idx="14">
                  <c:v>Dopt</c:v>
                </c:pt>
                <c:pt idx="16">
                  <c:v>M</c:v>
                </c:pt>
                <c:pt idx="17">
                  <c:v>D</c:v>
                </c:pt>
                <c:pt idx="18">
                  <c:v>Dopt</c:v>
                </c:pt>
                <c:pt idx="20">
                  <c:v>M</c:v>
                </c:pt>
                <c:pt idx="21">
                  <c:v>D</c:v>
                </c:pt>
                <c:pt idx="22">
                  <c:v>Dopt</c:v>
                </c:pt>
                <c:pt idx="24">
                  <c:v>M</c:v>
                </c:pt>
                <c:pt idx="25">
                  <c:v>D</c:v>
                </c:pt>
                <c:pt idx="26">
                  <c:v>Dopt</c:v>
                </c:pt>
                <c:pt idx="28">
                  <c:v>M</c:v>
                </c:pt>
                <c:pt idx="29">
                  <c:v>D</c:v>
                </c:pt>
                <c:pt idx="30">
                  <c:v>Dopt</c:v>
                </c:pt>
              </c:strCache>
            </c:strRef>
          </c:cat>
          <c:val>
            <c:numRef>
              <c:f>'graph-nw-DWC-base'!$L$3:$AP$3</c:f>
              <c:numCache>
                <c:formatCode>General</c:formatCode>
                <c:ptCount val="31"/>
                <c:pt idx="0">
                  <c:v>62.792709575348503</c:v>
                </c:pt>
                <c:pt idx="1">
                  <c:v>39.463282970985084</c:v>
                </c:pt>
                <c:pt idx="2">
                  <c:v>20.372197997325642</c:v>
                </c:pt>
                <c:pt idx="4">
                  <c:v>55.190113037195907</c:v>
                </c:pt>
                <c:pt idx="5">
                  <c:v>34.129466338959595</c:v>
                </c:pt>
                <c:pt idx="6">
                  <c:v>34.277267508691843</c:v>
                </c:pt>
                <c:pt idx="8">
                  <c:v>71.104838761484316</c:v>
                </c:pt>
                <c:pt idx="9">
                  <c:v>70.688636680262974</c:v>
                </c:pt>
                <c:pt idx="10">
                  <c:v>60.869525614194821</c:v>
                </c:pt>
                <c:pt idx="12">
                  <c:v>67.761600712801055</c:v>
                </c:pt>
                <c:pt idx="13">
                  <c:v>47.631263501495113</c:v>
                </c:pt>
                <c:pt idx="14">
                  <c:v>42.411349263361025</c:v>
                </c:pt>
                <c:pt idx="16">
                  <c:v>75.464338471820724</c:v>
                </c:pt>
                <c:pt idx="17">
                  <c:v>74.430838289751094</c:v>
                </c:pt>
                <c:pt idx="18">
                  <c:v>59.577562048077162</c:v>
                </c:pt>
                <c:pt idx="20">
                  <c:v>79.078861951177103</c:v>
                </c:pt>
                <c:pt idx="21">
                  <c:v>79.286936279891989</c:v>
                </c:pt>
                <c:pt idx="22">
                  <c:v>81.271821130034851</c:v>
                </c:pt>
                <c:pt idx="24">
                  <c:v>39.648426252858634</c:v>
                </c:pt>
                <c:pt idx="25">
                  <c:v>37.246388600762025</c:v>
                </c:pt>
                <c:pt idx="26">
                  <c:v>37.096582914658711</c:v>
                </c:pt>
                <c:pt idx="28">
                  <c:v>48.960441741984084</c:v>
                </c:pt>
                <c:pt idx="29">
                  <c:v>41.132656746744559</c:v>
                </c:pt>
                <c:pt idx="30">
                  <c:v>41.176333440372318</c:v>
                </c:pt>
              </c:numCache>
            </c:numRef>
          </c:val>
        </c:ser>
        <c:ser>
          <c:idx val="1"/>
          <c:order val="1"/>
          <c:tx>
            <c:strRef>
              <c:f>'graph-nw-DWC-base'!$K$4</c:f>
              <c:strCache>
                <c:ptCount val="1"/>
                <c:pt idx="0">
                  <c:v>Write</c:v>
                </c:pt>
              </c:strCache>
            </c:strRef>
          </c:tx>
          <c:spPr>
            <a:solidFill>
              <a:srgbClr val="1D8F33"/>
            </a:solidFill>
          </c:spPr>
          <c:invertIfNegative val="0"/>
          <c:cat>
            <c:strRef>
              <c:f>'graph-nw-DWC-base'!$L$2:$AP$2</c:f>
              <c:strCache>
                <c:ptCount val="31"/>
                <c:pt idx="0">
                  <c:v>M</c:v>
                </c:pt>
                <c:pt idx="1">
                  <c:v>D</c:v>
                </c:pt>
                <c:pt idx="2">
                  <c:v>Dopt</c:v>
                </c:pt>
                <c:pt idx="4">
                  <c:v>M</c:v>
                </c:pt>
                <c:pt idx="5">
                  <c:v>D</c:v>
                </c:pt>
                <c:pt idx="6">
                  <c:v>Dopt</c:v>
                </c:pt>
                <c:pt idx="8">
                  <c:v>M</c:v>
                </c:pt>
                <c:pt idx="9">
                  <c:v>D</c:v>
                </c:pt>
                <c:pt idx="10">
                  <c:v>Dopt</c:v>
                </c:pt>
                <c:pt idx="12">
                  <c:v>M</c:v>
                </c:pt>
                <c:pt idx="13">
                  <c:v>D</c:v>
                </c:pt>
                <c:pt idx="14">
                  <c:v>Dopt</c:v>
                </c:pt>
                <c:pt idx="16">
                  <c:v>M</c:v>
                </c:pt>
                <c:pt idx="17">
                  <c:v>D</c:v>
                </c:pt>
                <c:pt idx="18">
                  <c:v>Dopt</c:v>
                </c:pt>
                <c:pt idx="20">
                  <c:v>M</c:v>
                </c:pt>
                <c:pt idx="21">
                  <c:v>D</c:v>
                </c:pt>
                <c:pt idx="22">
                  <c:v>Dopt</c:v>
                </c:pt>
                <c:pt idx="24">
                  <c:v>M</c:v>
                </c:pt>
                <c:pt idx="25">
                  <c:v>D</c:v>
                </c:pt>
                <c:pt idx="26">
                  <c:v>Dopt</c:v>
                </c:pt>
                <c:pt idx="28">
                  <c:v>M</c:v>
                </c:pt>
                <c:pt idx="29">
                  <c:v>D</c:v>
                </c:pt>
                <c:pt idx="30">
                  <c:v>Dopt</c:v>
                </c:pt>
              </c:strCache>
            </c:strRef>
          </c:cat>
          <c:val>
            <c:numRef>
              <c:f>'graph-nw-DWC-base'!$L$4:$AP$4</c:f>
              <c:numCache>
                <c:formatCode>General</c:formatCode>
                <c:ptCount val="31"/>
                <c:pt idx="0">
                  <c:v>16.298367873915208</c:v>
                </c:pt>
                <c:pt idx="1">
                  <c:v>5.9372655386531497</c:v>
                </c:pt>
                <c:pt idx="2">
                  <c:v>5.8867392212795933</c:v>
                </c:pt>
                <c:pt idx="4">
                  <c:v>12.383379574287662</c:v>
                </c:pt>
                <c:pt idx="5">
                  <c:v>4.6143636068805636</c:v>
                </c:pt>
                <c:pt idx="6">
                  <c:v>4.9015221128853463</c:v>
                </c:pt>
                <c:pt idx="8">
                  <c:v>8.3643405865392655</c:v>
                </c:pt>
                <c:pt idx="9">
                  <c:v>5.3262322272995695</c:v>
                </c:pt>
                <c:pt idx="10">
                  <c:v>5.3059389241087986</c:v>
                </c:pt>
                <c:pt idx="12">
                  <c:v>13.028467939598571</c:v>
                </c:pt>
                <c:pt idx="13">
                  <c:v>1.0009493833910139</c:v>
                </c:pt>
                <c:pt idx="14">
                  <c:v>0.99833175529787432</c:v>
                </c:pt>
                <c:pt idx="16">
                  <c:v>4.8157974128258934</c:v>
                </c:pt>
                <c:pt idx="17">
                  <c:v>1.4433945480769899</c:v>
                </c:pt>
                <c:pt idx="18">
                  <c:v>1.4496537386376263</c:v>
                </c:pt>
                <c:pt idx="20">
                  <c:v>3.9480223881181713</c:v>
                </c:pt>
                <c:pt idx="21">
                  <c:v>1.2676754536398183</c:v>
                </c:pt>
                <c:pt idx="22">
                  <c:v>1.336399059797432</c:v>
                </c:pt>
                <c:pt idx="24">
                  <c:v>22.74720236876319</c:v>
                </c:pt>
                <c:pt idx="25">
                  <c:v>9.606402670683563</c:v>
                </c:pt>
                <c:pt idx="26">
                  <c:v>9.8028092356785379</c:v>
                </c:pt>
                <c:pt idx="28">
                  <c:v>21.038973343072289</c:v>
                </c:pt>
                <c:pt idx="29">
                  <c:v>34.710112932523714</c:v>
                </c:pt>
                <c:pt idx="30">
                  <c:v>34.906325421273607</c:v>
                </c:pt>
              </c:numCache>
            </c:numRef>
          </c:val>
        </c:ser>
        <c:ser>
          <c:idx val="2"/>
          <c:order val="2"/>
          <c:tx>
            <c:strRef>
              <c:f>'graph-nw-DWC-base'!$K$5</c:f>
              <c:strCache>
                <c:ptCount val="1"/>
                <c:pt idx="0">
                  <c:v>WB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cat>
            <c:strRef>
              <c:f>'graph-nw-DWC-base'!$L$2:$AP$2</c:f>
              <c:strCache>
                <c:ptCount val="31"/>
                <c:pt idx="0">
                  <c:v>M</c:v>
                </c:pt>
                <c:pt idx="1">
                  <c:v>D</c:v>
                </c:pt>
                <c:pt idx="2">
                  <c:v>Dopt</c:v>
                </c:pt>
                <c:pt idx="4">
                  <c:v>M</c:v>
                </c:pt>
                <c:pt idx="5">
                  <c:v>D</c:v>
                </c:pt>
                <c:pt idx="6">
                  <c:v>Dopt</c:v>
                </c:pt>
                <c:pt idx="8">
                  <c:v>M</c:v>
                </c:pt>
                <c:pt idx="9">
                  <c:v>D</c:v>
                </c:pt>
                <c:pt idx="10">
                  <c:v>Dopt</c:v>
                </c:pt>
                <c:pt idx="12">
                  <c:v>M</c:v>
                </c:pt>
                <c:pt idx="13">
                  <c:v>D</c:v>
                </c:pt>
                <c:pt idx="14">
                  <c:v>Dopt</c:v>
                </c:pt>
                <c:pt idx="16">
                  <c:v>M</c:v>
                </c:pt>
                <c:pt idx="17">
                  <c:v>D</c:v>
                </c:pt>
                <c:pt idx="18">
                  <c:v>Dopt</c:v>
                </c:pt>
                <c:pt idx="20">
                  <c:v>M</c:v>
                </c:pt>
                <c:pt idx="21">
                  <c:v>D</c:v>
                </c:pt>
                <c:pt idx="22">
                  <c:v>Dopt</c:v>
                </c:pt>
                <c:pt idx="24">
                  <c:v>M</c:v>
                </c:pt>
                <c:pt idx="25">
                  <c:v>D</c:v>
                </c:pt>
                <c:pt idx="26">
                  <c:v>Dopt</c:v>
                </c:pt>
                <c:pt idx="28">
                  <c:v>M</c:v>
                </c:pt>
                <c:pt idx="29">
                  <c:v>D</c:v>
                </c:pt>
                <c:pt idx="30">
                  <c:v>Dopt</c:v>
                </c:pt>
              </c:strCache>
            </c:strRef>
          </c:cat>
          <c:val>
            <c:numRef>
              <c:f>'graph-nw-DWC-base'!$L$5:$AP$5</c:f>
              <c:numCache>
                <c:formatCode>General</c:formatCode>
                <c:ptCount val="31"/>
                <c:pt idx="0">
                  <c:v>3.3653048043360831</c:v>
                </c:pt>
                <c:pt idx="1">
                  <c:v>2.2857045039998281</c:v>
                </c:pt>
                <c:pt idx="2">
                  <c:v>2.2438218362290816</c:v>
                </c:pt>
                <c:pt idx="4">
                  <c:v>16.549357644773039</c:v>
                </c:pt>
                <c:pt idx="5">
                  <c:v>10.990700562988707</c:v>
                </c:pt>
                <c:pt idx="6">
                  <c:v>11.651051799634502</c:v>
                </c:pt>
                <c:pt idx="8">
                  <c:v>3.3205942078607618</c:v>
                </c:pt>
                <c:pt idx="9">
                  <c:v>5.0109549319917859</c:v>
                </c:pt>
                <c:pt idx="10">
                  <c:v>5.0236160739069353</c:v>
                </c:pt>
                <c:pt idx="12">
                  <c:v>2.2534438591281893</c:v>
                </c:pt>
                <c:pt idx="13">
                  <c:v>1.1320366113336242</c:v>
                </c:pt>
                <c:pt idx="14">
                  <c:v>1.201302552236071</c:v>
                </c:pt>
                <c:pt idx="16">
                  <c:v>3.4753406445439983</c:v>
                </c:pt>
                <c:pt idx="17">
                  <c:v>1.7723983278859472</c:v>
                </c:pt>
                <c:pt idx="18">
                  <c:v>1.9186141395954925</c:v>
                </c:pt>
                <c:pt idx="20">
                  <c:v>2.7541521983538439</c:v>
                </c:pt>
                <c:pt idx="21">
                  <c:v>2.3584993438320838</c:v>
                </c:pt>
                <c:pt idx="22">
                  <c:v>2.4830627152884701</c:v>
                </c:pt>
                <c:pt idx="24">
                  <c:v>26.185135677341798</c:v>
                </c:pt>
                <c:pt idx="25">
                  <c:v>22.474359956266834</c:v>
                </c:pt>
                <c:pt idx="26">
                  <c:v>22.733301490832311</c:v>
                </c:pt>
                <c:pt idx="28">
                  <c:v>19.271008372997557</c:v>
                </c:pt>
                <c:pt idx="29">
                  <c:v>22.860492774856365</c:v>
                </c:pt>
                <c:pt idx="30">
                  <c:v>23.013239628124431</c:v>
                </c:pt>
              </c:numCache>
            </c:numRef>
          </c:val>
        </c:ser>
        <c:ser>
          <c:idx val="3"/>
          <c:order val="3"/>
          <c:tx>
            <c:strRef>
              <c:f>'graph-nw-DWC-base'!$K$6</c:f>
              <c:strCache>
                <c:ptCount val="1"/>
                <c:pt idx="0">
                  <c:v>Invalidation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cat>
            <c:strRef>
              <c:f>'graph-nw-DWC-base'!$L$2:$AP$2</c:f>
              <c:strCache>
                <c:ptCount val="31"/>
                <c:pt idx="0">
                  <c:v>M</c:v>
                </c:pt>
                <c:pt idx="1">
                  <c:v>D</c:v>
                </c:pt>
                <c:pt idx="2">
                  <c:v>Dopt</c:v>
                </c:pt>
                <c:pt idx="4">
                  <c:v>M</c:v>
                </c:pt>
                <c:pt idx="5">
                  <c:v>D</c:v>
                </c:pt>
                <c:pt idx="6">
                  <c:v>Dopt</c:v>
                </c:pt>
                <c:pt idx="8">
                  <c:v>M</c:v>
                </c:pt>
                <c:pt idx="9">
                  <c:v>D</c:v>
                </c:pt>
                <c:pt idx="10">
                  <c:v>Dopt</c:v>
                </c:pt>
                <c:pt idx="12">
                  <c:v>M</c:v>
                </c:pt>
                <c:pt idx="13">
                  <c:v>D</c:v>
                </c:pt>
                <c:pt idx="14">
                  <c:v>Dopt</c:v>
                </c:pt>
                <c:pt idx="16">
                  <c:v>M</c:v>
                </c:pt>
                <c:pt idx="17">
                  <c:v>D</c:v>
                </c:pt>
                <c:pt idx="18">
                  <c:v>Dopt</c:v>
                </c:pt>
                <c:pt idx="20">
                  <c:v>M</c:v>
                </c:pt>
                <c:pt idx="21">
                  <c:v>D</c:v>
                </c:pt>
                <c:pt idx="22">
                  <c:v>Dopt</c:v>
                </c:pt>
                <c:pt idx="24">
                  <c:v>M</c:v>
                </c:pt>
                <c:pt idx="25">
                  <c:v>D</c:v>
                </c:pt>
                <c:pt idx="26">
                  <c:v>Dopt</c:v>
                </c:pt>
                <c:pt idx="28">
                  <c:v>M</c:v>
                </c:pt>
                <c:pt idx="29">
                  <c:v>D</c:v>
                </c:pt>
                <c:pt idx="30">
                  <c:v>Dopt</c:v>
                </c:pt>
              </c:strCache>
            </c:strRef>
          </c:cat>
          <c:val>
            <c:numRef>
              <c:f>'graph-nw-DWC-base'!$L$6:$AP$6</c:f>
              <c:numCache>
                <c:formatCode>General</c:formatCode>
                <c:ptCount val="31"/>
                <c:pt idx="0">
                  <c:v>17.543617746400212</c:v>
                </c:pt>
                <c:pt idx="1">
                  <c:v>0</c:v>
                </c:pt>
                <c:pt idx="2">
                  <c:v>0</c:v>
                </c:pt>
                <c:pt idx="4">
                  <c:v>15.877149743743388</c:v>
                </c:pt>
                <c:pt idx="5">
                  <c:v>0</c:v>
                </c:pt>
                <c:pt idx="6">
                  <c:v>0</c:v>
                </c:pt>
                <c:pt idx="8">
                  <c:v>17.210226444115655</c:v>
                </c:pt>
                <c:pt idx="9">
                  <c:v>0</c:v>
                </c:pt>
                <c:pt idx="10">
                  <c:v>0</c:v>
                </c:pt>
                <c:pt idx="12">
                  <c:v>16.956487488472188</c:v>
                </c:pt>
                <c:pt idx="13">
                  <c:v>0</c:v>
                </c:pt>
                <c:pt idx="14">
                  <c:v>0</c:v>
                </c:pt>
                <c:pt idx="16">
                  <c:v>16.244523470809384</c:v>
                </c:pt>
                <c:pt idx="17">
                  <c:v>0</c:v>
                </c:pt>
                <c:pt idx="18">
                  <c:v>0</c:v>
                </c:pt>
                <c:pt idx="20">
                  <c:v>14.218963462350883</c:v>
                </c:pt>
                <c:pt idx="21">
                  <c:v>0</c:v>
                </c:pt>
                <c:pt idx="22">
                  <c:v>0</c:v>
                </c:pt>
                <c:pt idx="24">
                  <c:v>11.419235701036374</c:v>
                </c:pt>
                <c:pt idx="25">
                  <c:v>0</c:v>
                </c:pt>
                <c:pt idx="26">
                  <c:v>0</c:v>
                </c:pt>
                <c:pt idx="28">
                  <c:v>10.729576541946072</c:v>
                </c:pt>
                <c:pt idx="29">
                  <c:v>0</c:v>
                </c:pt>
                <c:pt idx="30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83650432"/>
        <c:axId val="83651968"/>
      </c:barChart>
      <c:catAx>
        <c:axId val="836504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83651968"/>
        <c:crosses val="autoZero"/>
        <c:auto val="1"/>
        <c:lblAlgn val="ctr"/>
        <c:lblOffset val="100"/>
        <c:noMultiLvlLbl val="0"/>
      </c:catAx>
      <c:valAx>
        <c:axId val="83651968"/>
        <c:scaling>
          <c:orientation val="minMax"/>
          <c:max val="110"/>
          <c:min val="0"/>
        </c:scaling>
        <c:delete val="0"/>
        <c:axPos val="l"/>
        <c:majorGridlines/>
        <c:numFmt formatCode="0&quot;%&quot;" sourceLinked="0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83650432"/>
        <c:crosses val="autoZero"/>
        <c:crossBetween val="between"/>
      </c:valAx>
    </c:plotArea>
    <c:legend>
      <c:legendPos val="t"/>
      <c:layout>
        <c:manualLayout>
          <c:xMode val="edge"/>
          <c:yMode val="edge"/>
          <c:x val="0.57011784996082171"/>
          <c:y val="2.8426226133498045E-3"/>
          <c:w val="0.40433726120873714"/>
          <c:h val="6.9036063049227145E-2"/>
        </c:manualLayout>
      </c:layout>
      <c:overlay val="0"/>
      <c:txPr>
        <a:bodyPr/>
        <a:lstStyle/>
        <a:p>
          <a:pPr>
            <a:defRPr sz="16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ACA563B7-25CD-4BE4-85C4-3838EC30CA29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23DAC8C-99C0-436C-BA68-2EA1F2FD1F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15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DAC8C-99C0-436C-BA68-2EA1F2FD1FE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5110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66612" eaLnBrk="0" fontAlgn="base" hangingPunct="0">
              <a:spcBef>
                <a:spcPct val="30000"/>
              </a:spcBef>
              <a:spcAft>
                <a:spcPct val="0"/>
              </a:spcAft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936F53-26F2-43B2-9A38-C79FA439D9B2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4622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26F96-9265-4EB5-B974-E43E5E9F3DD2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DAC8C-99C0-436C-BA68-2EA1F2FD1FE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32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975791" y="6570382"/>
            <a:ext cx="192179" cy="29995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40094052" indent="-39610790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48326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966526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1449788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193305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/>
            <a:fld id="{463FF45E-50F9-4AAC-AD90-7B0443976BB5}" type="slidenum">
              <a:rPr lang="en-US" sz="1300"/>
              <a:pPr eaLnBrk="1" hangingPunct="1"/>
              <a:t>16</a:t>
            </a:fld>
            <a:endParaRPr lang="en-US" sz="13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975791" y="6570382"/>
            <a:ext cx="192179" cy="29995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40094052" indent="-39610790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48326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966526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1449788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193305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/>
            <a:fld id="{463FF45E-50F9-4AAC-AD90-7B0443976BB5}" type="slidenum">
              <a:rPr lang="en-US" sz="1300"/>
              <a:pPr eaLnBrk="1" hangingPunct="1"/>
              <a:t>17</a:t>
            </a:fld>
            <a:endParaRPr lang="en-US" sz="13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975791" y="6570382"/>
            <a:ext cx="192179" cy="29995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40094052" indent="-39610790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48326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966526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1449788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193305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/>
            <a:fld id="{463FF45E-50F9-4AAC-AD90-7B0443976BB5}" type="slidenum">
              <a:rPr lang="en-US" sz="1300"/>
              <a:pPr eaLnBrk="1" hangingPunct="1"/>
              <a:t>18</a:t>
            </a:fld>
            <a:endParaRPr lang="en-US" sz="13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975791" y="6570382"/>
            <a:ext cx="192179" cy="29995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40094052" indent="-39610790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48326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966526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1449788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193305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/>
            <a:fld id="{463FF45E-50F9-4AAC-AD90-7B0443976BB5}" type="slidenum">
              <a:rPr lang="en-US" sz="1300"/>
              <a:pPr eaLnBrk="1" hangingPunct="1"/>
              <a:t>19</a:t>
            </a:fld>
            <a:endParaRPr lang="en-US" sz="13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DAC8C-99C0-436C-BA68-2EA1F2FD1FE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808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0481C-DF75-B64D-B000-68A6AC871538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0481C-DF75-B64D-B000-68A6AC871538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endParaRPr lang="en-US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7039731" y="9301246"/>
            <a:ext cx="275470" cy="299955"/>
          </a:xfrm>
        </p:spPr>
        <p:txBody>
          <a:bodyPr/>
          <a:lstStyle/>
          <a:p>
            <a:fld id="{47026F96-9265-4EB5-B974-E43E5E9F3DD2}" type="slidenum">
              <a:rPr lang="en-US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0481C-DF75-B64D-B000-68A6AC871538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0481C-DF75-B64D-B000-68A6AC871538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0481C-DF75-B64D-B000-68A6AC871538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00" dirty="0"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40097626" indent="-39614320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483306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96661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1449918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1933224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/>
            <a:fld id="{463FF45E-50F9-4AAC-AD90-7B0443976BB5}" type="slidenum">
              <a:rPr lang="en-US" sz="1300"/>
              <a:pPr eaLnBrk="1" hangingPunct="1"/>
              <a:t>26</a:t>
            </a:fld>
            <a:endParaRPr lang="en-US" sz="13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936F53-26F2-43B2-9A38-C79FA439D9B2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0004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0481C-DF75-B64D-B000-68A6AC871538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0481C-DF75-B64D-B000-68A6AC871538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00" dirty="0"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40097626" indent="-39614320"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eaLnBrk="0" hangingPunct="0"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483306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966612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1449918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1933224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/>
            <a:fld id="{463FF45E-50F9-4AAC-AD90-7B0443976BB5}" type="slidenum">
              <a:rPr lang="en-US" sz="1300"/>
              <a:pPr eaLnBrk="1" hangingPunct="1"/>
              <a:t>30</a:t>
            </a:fld>
            <a:endParaRPr lang="en-US" sz="13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26F96-9265-4EB5-B974-E43E5E9F3DD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839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Execution time average is 17%,</a:t>
            </a:r>
            <a:r>
              <a:rPr lang="en-US" baseline="0" dirty="0" smtClean="0"/>
              <a:t> max is 60%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936F53-26F2-43B2-9A38-C79FA439D9B2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090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endParaRPr lang="en-US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7039731" y="9301246"/>
            <a:ext cx="275470" cy="299955"/>
          </a:xfrm>
        </p:spPr>
        <p:txBody>
          <a:bodyPr/>
          <a:lstStyle/>
          <a:p>
            <a:fld id="{47026F96-9265-4EB5-B974-E43E5E9F3DD2}" type="slidenum">
              <a:rPr lang="en-US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26F96-9265-4EB5-B974-E43E5E9F3DD2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376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DAC8C-99C0-436C-BA68-2EA1F2FD1FE4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322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363E1-858F-9144-9E9E-9743DB30C66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9732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363E1-858F-9144-9E9E-9743DB30C66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9043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363E1-858F-9144-9E9E-9743DB30C66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028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363E1-858F-9144-9E9E-9743DB30C66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48764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363E1-858F-9144-9E9E-9743DB30C66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040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363E1-858F-9144-9E9E-9743DB30C66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7455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363E1-858F-9144-9E9E-9743DB30C66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60005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363E1-858F-9144-9E9E-9743DB30C66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84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endParaRPr lang="en-US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7039731" y="9301246"/>
            <a:ext cx="275470" cy="299955"/>
          </a:xfrm>
        </p:spPr>
        <p:txBody>
          <a:bodyPr/>
          <a:lstStyle/>
          <a:p>
            <a:fld id="{47026F96-9265-4EB5-B974-E43E5E9F3DD2}" type="slidenum">
              <a:rPr lang="en-US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363E1-858F-9144-9E9E-9743DB30C66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7377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DAC8C-99C0-436C-BA68-2EA1F2FD1FE4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3221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DAC8C-99C0-436C-BA68-2EA1F2FD1FE4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0196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DAC8C-99C0-436C-BA68-2EA1F2FD1FE4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322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26F96-9265-4EB5-B974-E43E5E9F3DD2}" type="slidenum">
              <a:rPr lang="en-US" smtClean="0"/>
              <a:pPr/>
              <a:t>50</a:t>
            </a:fld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26F96-9265-4EB5-B974-E43E5E9F3DD2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6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endParaRPr lang="en-US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7039731" y="9301246"/>
            <a:ext cx="275470" cy="299955"/>
          </a:xfrm>
        </p:spPr>
        <p:txBody>
          <a:bodyPr/>
          <a:lstStyle/>
          <a:p>
            <a:fld id="{47026F96-9265-4EB5-B974-E43E5E9F3DD2}" type="slidenum">
              <a:rPr lang="en-US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936F53-26F2-43B2-9A38-C79FA439D9B2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1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936F53-26F2-43B2-9A38-C79FA439D9B2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618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936F53-26F2-43B2-9A38-C79FA439D9B2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318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936F53-26F2-43B2-9A38-C79FA439D9B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6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4598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486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rgbClr val="333399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60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61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6095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394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085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440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8107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75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0556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2EE65B7-D141-46D0-8E79-910D08BCB3AE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3D484FB-D475-4503-8AAC-DF911C87C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896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DBB9F-9772-4BF5-AA15-13445CD42EFE}" type="datetimeFigureOut">
              <a:rPr lang="en-US" smtClean="0"/>
              <a:pPr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BC014-532B-435B-A599-3B79AB213D7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8229600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804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200" b="1" kern="1200">
          <a:solidFill>
            <a:srgbClr val="1F497D"/>
          </a:solidFill>
          <a:latin typeface="Arial Narrow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2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9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9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838200"/>
            <a:ext cx="8382000" cy="1470025"/>
          </a:xfrm>
        </p:spPr>
        <p:txBody>
          <a:bodyPr>
            <a:noAutofit/>
          </a:bodyPr>
          <a:lstStyle/>
          <a:p>
            <a:r>
              <a:rPr lang="en-US" sz="3600" b="1" dirty="0" err="1">
                <a:solidFill>
                  <a:srgbClr val="1F177D"/>
                </a:solidFill>
                <a:latin typeface="Arial Narrow" panose="020B0606020202030204" pitchFamily="34" charset="0"/>
              </a:rPr>
              <a:t>DeNovo</a:t>
            </a:r>
            <a:r>
              <a:rPr lang="en-US" sz="3600" b="1" dirty="0">
                <a:solidFill>
                  <a:srgbClr val="1F177D"/>
                </a:solidFill>
                <a:latin typeface="Arial Narrow" panose="020B0606020202030204" pitchFamily="34" charset="0"/>
              </a:rPr>
              <a:t>: </a:t>
            </a:r>
            <a:r>
              <a:rPr lang="en-US" sz="3600" b="1" dirty="0" smtClean="0">
                <a:solidFill>
                  <a:srgbClr val="1F177D"/>
                </a:solidFill>
                <a:latin typeface="Arial Narrow" panose="020B0606020202030204" pitchFamily="34" charset="0"/>
              </a:rPr>
              <a:t>A Software-Driven </a:t>
            </a:r>
            <a:r>
              <a:rPr lang="en-US" sz="3600" b="1" smtClean="0">
                <a:solidFill>
                  <a:srgbClr val="1F177D"/>
                </a:solidFill>
                <a:latin typeface="Arial Narrow" panose="020B0606020202030204" pitchFamily="34" charset="0"/>
              </a:rPr>
              <a:t>Rethinking </a:t>
            </a:r>
            <a:br>
              <a:rPr lang="en-US" sz="3600" b="1" smtClean="0">
                <a:solidFill>
                  <a:srgbClr val="1F177D"/>
                </a:solidFill>
                <a:latin typeface="Arial Narrow" panose="020B0606020202030204" pitchFamily="34" charset="0"/>
              </a:rPr>
            </a:br>
            <a:r>
              <a:rPr lang="en-US" sz="3600" b="1" smtClean="0">
                <a:solidFill>
                  <a:srgbClr val="1F177D"/>
                </a:solidFill>
                <a:latin typeface="Arial Narrow" panose="020B0606020202030204" pitchFamily="34" charset="0"/>
              </a:rPr>
              <a:t>of </a:t>
            </a:r>
            <a:r>
              <a:rPr lang="en-US" sz="3600" b="1" dirty="0" smtClean="0">
                <a:solidFill>
                  <a:srgbClr val="1F177D"/>
                </a:solidFill>
                <a:latin typeface="Arial Narrow" panose="020B0606020202030204" pitchFamily="34" charset="0"/>
              </a:rPr>
              <a:t>the Memory Hierarchy</a:t>
            </a:r>
            <a:endParaRPr lang="en-US" sz="3600" b="1" dirty="0">
              <a:solidFill>
                <a:srgbClr val="1F177D"/>
              </a:solidFill>
              <a:latin typeface="Arial Narrow" panose="020B0606020202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381000" y="2743200"/>
            <a:ext cx="9906000" cy="3886200"/>
          </a:xfrm>
        </p:spPr>
        <p:txBody>
          <a:bodyPr>
            <a:noAutofit/>
          </a:bodyPr>
          <a:lstStyle/>
          <a:p>
            <a:r>
              <a:rPr lang="en-US" sz="2200" b="1" dirty="0" err="1" smtClean="0">
                <a:solidFill>
                  <a:srgbClr val="D25000"/>
                </a:solidFill>
                <a:latin typeface="Arial Narrow" pitchFamily="34" charset="0"/>
              </a:rPr>
              <a:t>Sarita</a:t>
            </a:r>
            <a:r>
              <a:rPr lang="en-US" sz="2200" b="1" dirty="0" smtClean="0">
                <a:solidFill>
                  <a:srgbClr val="D25000"/>
                </a:solidFill>
                <a:latin typeface="Arial Narrow" pitchFamily="34" charset="0"/>
              </a:rPr>
              <a:t> Adve, </a:t>
            </a:r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Vikram Adve,</a:t>
            </a:r>
          </a:p>
          <a:p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Rob Bocchino</a:t>
            </a:r>
            <a:r>
              <a:rPr lang="en-US" sz="2200" b="1" dirty="0">
                <a:solidFill>
                  <a:schemeClr val="tx1"/>
                </a:solidFill>
                <a:latin typeface="Arial Narrow" pitchFamily="34" charset="0"/>
              </a:rPr>
              <a:t>, Nicholas Carter, Byn </a:t>
            </a:r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Choi, </a:t>
            </a:r>
            <a:r>
              <a:rPr lang="en-US" sz="2200" b="1" dirty="0" err="1">
                <a:solidFill>
                  <a:schemeClr val="tx1"/>
                </a:solidFill>
                <a:latin typeface="Arial Narrow" pitchFamily="34" charset="0"/>
              </a:rPr>
              <a:t>Ching-Tsun</a:t>
            </a:r>
            <a:r>
              <a:rPr lang="en-US" sz="2200" b="1" dirty="0">
                <a:solidFill>
                  <a:schemeClr val="tx1"/>
                </a:solidFill>
                <a:latin typeface="Arial Narrow" pitchFamily="34" charset="0"/>
              </a:rPr>
              <a:t> Chou, </a:t>
            </a:r>
            <a:endParaRPr lang="en-US" sz="2200" b="1" dirty="0" smtClean="0">
              <a:solidFill>
                <a:schemeClr val="tx1"/>
              </a:solidFill>
              <a:latin typeface="Arial Narrow" pitchFamily="34" charset="0"/>
            </a:endParaRPr>
          </a:p>
          <a:p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Stephen Heumann, </a:t>
            </a:r>
            <a:r>
              <a:rPr lang="en-US" sz="2200" b="1" dirty="0" err="1" smtClean="0">
                <a:solidFill>
                  <a:schemeClr val="tx1"/>
                </a:solidFill>
                <a:latin typeface="Arial Narrow" pitchFamily="34" charset="0"/>
              </a:rPr>
              <a:t>Nima</a:t>
            </a:r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 Honarmand, Rakesh Komuravelli,  Maria Kotsifakou, </a:t>
            </a:r>
          </a:p>
          <a:p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Tatiana </a:t>
            </a:r>
            <a:r>
              <a:rPr lang="en-US" sz="2200" b="1" dirty="0" err="1">
                <a:solidFill>
                  <a:schemeClr val="tx1"/>
                </a:solidFill>
                <a:latin typeface="Arial Narrow" pitchFamily="34" charset="0"/>
              </a:rPr>
              <a:t>Schpeisman</a:t>
            </a:r>
            <a:r>
              <a:rPr lang="en-US" sz="2200" b="1" dirty="0">
                <a:solidFill>
                  <a:schemeClr val="tx1"/>
                </a:solidFill>
                <a:latin typeface="Arial Narrow" pitchFamily="34" charset="0"/>
              </a:rPr>
              <a:t>, Matthew </a:t>
            </a:r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Sinclair, Robert </a:t>
            </a:r>
            <a:r>
              <a:rPr lang="en-US" sz="2200" b="1" dirty="0" err="1" smtClean="0">
                <a:solidFill>
                  <a:schemeClr val="tx1"/>
                </a:solidFill>
                <a:latin typeface="Arial Narrow" pitchFamily="34" charset="0"/>
              </a:rPr>
              <a:t>Smolinski</a:t>
            </a:r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, </a:t>
            </a:r>
          </a:p>
          <a:p>
            <a:r>
              <a:rPr lang="en-US" sz="2200" b="1" dirty="0" err="1" smtClean="0">
                <a:solidFill>
                  <a:schemeClr val="tx1"/>
                </a:solidFill>
                <a:latin typeface="Arial Narrow" pitchFamily="34" charset="0"/>
              </a:rPr>
              <a:t>Prakalp</a:t>
            </a:r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 </a:t>
            </a:r>
            <a:r>
              <a:rPr lang="en-US" sz="2200" b="1" dirty="0" err="1" smtClean="0">
                <a:solidFill>
                  <a:schemeClr val="tx1"/>
                </a:solidFill>
                <a:latin typeface="Arial Narrow" pitchFamily="34" charset="0"/>
              </a:rPr>
              <a:t>Srivastava</a:t>
            </a:r>
            <a:r>
              <a:rPr lang="en-US" sz="2200" b="1" dirty="0" smtClean="0">
                <a:solidFill>
                  <a:schemeClr val="tx1"/>
                </a:solidFill>
                <a:latin typeface="Arial Narrow" pitchFamily="34" charset="0"/>
              </a:rPr>
              <a:t>, Hyojin </a:t>
            </a:r>
            <a:r>
              <a:rPr lang="en-US" sz="2200" b="1" dirty="0">
                <a:solidFill>
                  <a:schemeClr val="tx1"/>
                </a:solidFill>
                <a:latin typeface="Arial Narrow" pitchFamily="34" charset="0"/>
              </a:rPr>
              <a:t>Sung, Adam </a:t>
            </a:r>
            <a:r>
              <a:rPr lang="en-US" sz="2200" b="1" dirty="0" err="1">
                <a:solidFill>
                  <a:schemeClr val="tx1"/>
                </a:solidFill>
                <a:latin typeface="Arial Narrow" pitchFamily="34" charset="0"/>
              </a:rPr>
              <a:t>Welc</a:t>
            </a:r>
            <a:endParaRPr lang="en-US" sz="2200" b="1" dirty="0">
              <a:solidFill>
                <a:schemeClr val="tx1"/>
              </a:solidFill>
              <a:latin typeface="Arial Narrow" pitchFamily="34" charset="0"/>
            </a:endParaRPr>
          </a:p>
          <a:p>
            <a:endParaRPr lang="en-US" sz="2200" b="1" dirty="0" smtClean="0">
              <a:solidFill>
                <a:schemeClr val="tx1"/>
              </a:solidFill>
              <a:latin typeface="Arial Narrow" pitchFamily="34" charset="0"/>
            </a:endParaRPr>
          </a:p>
          <a:p>
            <a:r>
              <a:rPr lang="en-US" sz="2000" b="1" dirty="0" smtClean="0">
                <a:solidFill>
                  <a:schemeClr val="tx1"/>
                </a:solidFill>
                <a:latin typeface="Arial Narrow" pitchFamily="34" charset="0"/>
              </a:rPr>
              <a:t>University of Illinois at Urbana-Champaign, Intel</a:t>
            </a:r>
          </a:p>
          <a:p>
            <a:endParaRPr lang="en-US" sz="2000" b="1" dirty="0" smtClean="0">
              <a:solidFill>
                <a:schemeClr val="tx1"/>
              </a:solidFill>
              <a:latin typeface="Arial Narrow" pitchFamily="34" charset="0"/>
            </a:endParaRPr>
          </a:p>
          <a:p>
            <a:r>
              <a:rPr lang="en-US" sz="2000" b="1" dirty="0" err="1" smtClean="0">
                <a:solidFill>
                  <a:srgbClr val="000000"/>
                </a:solidFill>
                <a:latin typeface="Arial Narrow" pitchFamily="34" charset="0"/>
              </a:rPr>
              <a:t>denovo@cs.illinois.edu</a:t>
            </a:r>
            <a:endParaRPr lang="en-US" sz="2000" b="1" dirty="0">
              <a:solidFill>
                <a:srgbClr val="000000"/>
              </a:solidFill>
              <a:latin typeface="Arial Narrow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Shared-Memory = </a:t>
            </a:r>
          </a:p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006600"/>
                </a:solidFill>
                <a:latin typeface="Arial Narrow" charset="0"/>
              </a:rPr>
              <a:t>Global address space 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+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Implicit, anywhere communication, synchronization</a:t>
            </a:r>
          </a:p>
        </p:txBody>
      </p:sp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 dirty="0" smtClean="0">
                <a:ea typeface="ＭＳ Ｐゴシック" pitchFamily="-65" charset="-128"/>
              </a:rPr>
              <a:t>What is Shared-Memory?</a:t>
            </a:r>
          </a:p>
        </p:txBody>
      </p:sp>
    </p:spTree>
    <p:extLst>
      <p:ext uri="{BB962C8B-B14F-4D97-AF65-F5344CB8AC3E}">
        <p14:creationId xmlns:p14="http://schemas.microsoft.com/office/powerpoint/2010/main" val="31387441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C00000"/>
                </a:solidFill>
                <a:latin typeface="Arial Narrow" charset="0"/>
              </a:rPr>
              <a:t>Wild</a:t>
            </a:r>
            <a:r>
              <a:rPr lang="en-US" sz="2800" b="1" dirty="0" smtClean="0">
                <a:latin typeface="Arial Narrow" charset="0"/>
              </a:rPr>
              <a:t> Shared-Memory = </a:t>
            </a:r>
          </a:p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006600"/>
                </a:solidFill>
                <a:latin typeface="Arial Narrow" charset="0"/>
              </a:rPr>
              <a:t>Global address space 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+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C00000"/>
                </a:solidFill>
                <a:latin typeface="Arial Narrow" charset="0"/>
              </a:rPr>
              <a:t>Implicit, anywhere communication, synchronization</a:t>
            </a:r>
          </a:p>
        </p:txBody>
      </p:sp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 dirty="0" smtClean="0">
                <a:ea typeface="ＭＳ Ｐゴシック" pitchFamily="-65" charset="-128"/>
              </a:rPr>
              <a:t>What is Shared-Memory?</a:t>
            </a:r>
          </a:p>
        </p:txBody>
      </p:sp>
    </p:spTree>
    <p:extLst>
      <p:ext uri="{BB962C8B-B14F-4D97-AF65-F5344CB8AC3E}">
        <p14:creationId xmlns:p14="http://schemas.microsoft.com/office/powerpoint/2010/main" val="234305272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C00000"/>
                </a:solidFill>
                <a:latin typeface="Arial Narrow" charset="0"/>
              </a:rPr>
              <a:t>Wild</a:t>
            </a:r>
            <a:r>
              <a:rPr lang="en-US" sz="2800" b="1" dirty="0" smtClean="0">
                <a:latin typeface="Arial Narrow" charset="0"/>
              </a:rPr>
              <a:t> Shared-Memory = </a:t>
            </a:r>
          </a:p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006600"/>
                </a:solidFill>
                <a:latin typeface="Arial Narrow" charset="0"/>
              </a:rPr>
              <a:t>Global address space 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+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C00000"/>
                </a:solidFill>
                <a:latin typeface="Arial Narrow" charset="0"/>
              </a:rPr>
              <a:t>Implicit, anywhere communication, synchronization</a:t>
            </a:r>
          </a:p>
        </p:txBody>
      </p:sp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 dirty="0" smtClean="0">
                <a:ea typeface="ＭＳ Ｐゴシック" pitchFamily="-65" charset="-128"/>
              </a:rPr>
              <a:t>What is Shared-Memory?</a:t>
            </a: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822325" y="3733800"/>
            <a:ext cx="758983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99262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006600"/>
                </a:solidFill>
                <a:latin typeface="Arial Narrow" charset="0"/>
              </a:rPr>
              <a:t>Disciplined </a:t>
            </a:r>
            <a:r>
              <a:rPr lang="en-US" sz="2800" b="1" dirty="0" smtClean="0">
                <a:latin typeface="Arial Narrow" charset="0"/>
              </a:rPr>
              <a:t>Shared-Memory = </a:t>
            </a:r>
          </a:p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006600"/>
                </a:solidFill>
                <a:latin typeface="Arial Narrow" charset="0"/>
              </a:rPr>
              <a:t>Global address space 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+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C00000"/>
                </a:solidFill>
                <a:latin typeface="Arial Narrow" charset="0"/>
              </a:rPr>
              <a:t>Implicit, anywhere communication, synchronization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solidFill>
                  <a:srgbClr val="006600"/>
                </a:solidFill>
                <a:latin typeface="Arial Narrow" charset="0"/>
              </a:rPr>
              <a:t>Explicit, structured side-effects</a:t>
            </a:r>
          </a:p>
        </p:txBody>
      </p:sp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 dirty="0" smtClean="0">
                <a:ea typeface="ＭＳ Ｐゴシック" pitchFamily="-65" charset="-128"/>
              </a:rPr>
              <a:t>What is Shared-Memory?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822325" y="3733800"/>
            <a:ext cx="758983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0" y="5257800"/>
            <a:ext cx="9144000" cy="995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800"/>
              </a:spcAft>
            </a:pPr>
            <a:r>
              <a:rPr lang="en-US" sz="2600" b="1" i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How to build disciplined shared-memory software?</a:t>
            </a:r>
          </a:p>
          <a:p>
            <a:pPr algn="ctr">
              <a:spcAft>
                <a:spcPts val="800"/>
              </a:spcAft>
            </a:pPr>
            <a:r>
              <a:rPr lang="en-US" sz="2600" b="1" i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If software is more disciplined, can hardware be more efficient?</a:t>
            </a:r>
            <a:endParaRPr lang="en-US" sz="2600" b="1" i="1" dirty="0">
              <a:solidFill>
                <a:srgbClr val="D25000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42076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828800"/>
            <a:ext cx="8839200" cy="5486400"/>
          </a:xfrm>
        </p:spPr>
        <p:txBody>
          <a:bodyPr>
            <a:normAutofit/>
          </a:bodyPr>
          <a:lstStyle/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pPr>
              <a:buNone/>
            </a:pPr>
            <a:r>
              <a:rPr lang="en-US" sz="2400" b="1" dirty="0" smtClean="0">
                <a:latin typeface="Arial Narrow" charset="0"/>
              </a:rPr>
              <a:t>Simple </a:t>
            </a:r>
            <a:r>
              <a:rPr lang="en-US" sz="2400" b="1" dirty="0">
                <a:latin typeface="Arial Narrow" charset="0"/>
              </a:rPr>
              <a:t>programming model </a:t>
            </a:r>
            <a:r>
              <a:rPr lang="en-US" sz="2400" b="1" dirty="0" smtClean="0">
                <a:latin typeface="Arial Narrow" charset="0"/>
              </a:rPr>
              <a:t>AND efficient hardware</a:t>
            </a:r>
            <a:endParaRPr lang="en-US" sz="2400" b="1" dirty="0">
              <a:latin typeface="Arial Narrow" charset="0"/>
            </a:endParaRPr>
          </a:p>
          <a:p>
            <a:endParaRPr lang="en-US" sz="2400" b="1" dirty="0"/>
          </a:p>
        </p:txBody>
      </p:sp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ea typeface="ＭＳ Ｐゴシック" pitchFamily="-65" charset="-128"/>
              </a:rPr>
              <a:t>Our Approach</a:t>
            </a:r>
            <a:endParaRPr sz="3200" b="1" dirty="0" smtClean="0">
              <a:ea typeface="ＭＳ Ｐゴシック" pitchFamily="-65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78042" y="2552450"/>
            <a:ext cx="6450342" cy="1199506"/>
          </a:xfrm>
          <a:prstGeom prst="rect">
            <a:avLst/>
          </a:prstGeom>
          <a:solidFill>
            <a:srgbClr val="0033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Arial Narrow" pitchFamily="-65" charset="0"/>
                <a:ea typeface="ＭＳ Ｐゴシック" pitchFamily="-65" charset="-128"/>
              </a:rPr>
              <a:t>Disciplined Shared Memory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237710" y="934811"/>
            <a:ext cx="7790674" cy="139735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rIns="0" anchor="ctr"/>
          <a:lstStyle/>
          <a:p>
            <a:r>
              <a:rPr lang="en-US" sz="2400" b="1" dirty="0">
                <a:solidFill>
                  <a:srgbClr val="D25000"/>
                </a:solidFill>
                <a:latin typeface="Arial Narrow" pitchFamily="-65" charset="0"/>
                <a:ea typeface="ＭＳ Ｐゴシック" pitchFamily="-65" charset="-128"/>
              </a:rPr>
              <a:t>Deterministic Parallel Java (</a:t>
            </a:r>
            <a:r>
              <a:rPr lang="en-US" sz="2400" b="1" dirty="0" smtClean="0">
                <a:solidFill>
                  <a:srgbClr val="D25000"/>
                </a:solidFill>
                <a:latin typeface="Arial Narrow" pitchFamily="-65" charset="0"/>
                <a:ea typeface="ＭＳ Ｐゴシック" pitchFamily="-65" charset="-128"/>
              </a:rPr>
              <a:t>DPJ): Strong safety properties </a:t>
            </a:r>
          </a:p>
          <a:p>
            <a:pPr>
              <a:buFont typeface="Arial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 No data races, determinism-by-default, safe non-determinism</a:t>
            </a:r>
          </a:p>
          <a:p>
            <a:pPr>
              <a:buFont typeface="Arial" charset="0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 Simple semantics, safety, and </a:t>
            </a:r>
            <a:r>
              <a:rPr lang="en-US" sz="2400" b="1" dirty="0" err="1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composability</a:t>
            </a:r>
            <a:endParaRPr lang="en-US" sz="2400" b="1" dirty="0">
              <a:solidFill>
                <a:srgbClr val="000000"/>
              </a:solidFill>
              <a:latin typeface="Arial Narrow" pitchFamily="-65" charset="0"/>
              <a:ea typeface="ＭＳ Ｐゴシック" pitchFamily="-65" charset="-128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245562" y="3962400"/>
            <a:ext cx="7782822" cy="142903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en-US" sz="2400" b="1" dirty="0" err="1" smtClean="0">
                <a:solidFill>
                  <a:srgbClr val="D25000"/>
                </a:solidFill>
                <a:latin typeface="Arial Narrow" pitchFamily="-65" charset="0"/>
                <a:ea typeface="ＭＳ Ｐゴシック" pitchFamily="-65" charset="-128"/>
              </a:rPr>
              <a:t>DeNovo</a:t>
            </a:r>
            <a:r>
              <a:rPr lang="en-US" sz="2400" b="1" dirty="0" smtClean="0">
                <a:solidFill>
                  <a:srgbClr val="D25000"/>
                </a:solidFill>
                <a:latin typeface="Arial Narrow" pitchFamily="-65" charset="0"/>
                <a:ea typeface="ＭＳ Ｐゴシック" pitchFamily="-65" charset="-128"/>
              </a:rPr>
              <a:t>: Complexity-, performance-, power-efficiency</a:t>
            </a:r>
          </a:p>
          <a:p>
            <a:pPr>
              <a:buFont typeface="Arial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 Simplify </a:t>
            </a:r>
            <a:r>
              <a:rPr lang="en-US" sz="2400" b="1" dirty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coherence and </a:t>
            </a: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consistency </a:t>
            </a:r>
          </a:p>
          <a:p>
            <a:pPr>
              <a:buFont typeface="Arial" charset="0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 </a:t>
            </a:r>
            <a:r>
              <a:rPr lang="en-US" sz="2400" b="1" dirty="0" smtClean="0">
                <a:latin typeface="Arial Narrow" pitchFamily="34" charset="0"/>
                <a:ea typeface="ＭＳ Ｐゴシック" pitchFamily="-65" charset="-128"/>
              </a:rPr>
              <a:t>Optimize communication and </a:t>
            </a:r>
            <a:r>
              <a:rPr lang="en-US" sz="2400" b="1" dirty="0" smtClean="0">
                <a:latin typeface="Arial Narrow" pitchFamily="34" charset="0"/>
                <a:ea typeface="ＭＳ Ｐゴシック" pitchFamily="-65" charset="-128"/>
              </a:rPr>
              <a:t>data storage</a:t>
            </a:r>
            <a:endParaRPr lang="en-US" sz="2400" b="1" dirty="0">
              <a:solidFill>
                <a:srgbClr val="000000"/>
              </a:solidFill>
              <a:latin typeface="Arial Narrow" pitchFamily="-65" charset="0"/>
              <a:ea typeface="ＭＳ Ｐゴシック" pitchFamily="-65" charset="-128"/>
            </a:endParaRPr>
          </a:p>
        </p:txBody>
      </p:sp>
      <p:sp>
        <p:nvSpPr>
          <p:cNvPr id="17" name="Bent Arrow 16"/>
          <p:cNvSpPr/>
          <p:nvPr/>
        </p:nvSpPr>
        <p:spPr>
          <a:xfrm>
            <a:off x="422602" y="1351945"/>
            <a:ext cx="822960" cy="1126560"/>
          </a:xfrm>
          <a:prstGeom prst="bentArrow">
            <a:avLst/>
          </a:prstGeom>
          <a:solidFill>
            <a:srgbClr val="003300">
              <a:alpha val="71765"/>
            </a:srgbClr>
          </a:solidFill>
          <a:ln>
            <a:noFill/>
            <a:prstDash val="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Bent Arrow 20"/>
          <p:cNvSpPr/>
          <p:nvPr/>
        </p:nvSpPr>
        <p:spPr>
          <a:xfrm rot="10800000" flipH="1">
            <a:off x="422602" y="3808830"/>
            <a:ext cx="822960" cy="1225611"/>
          </a:xfrm>
          <a:prstGeom prst="bentArrow">
            <a:avLst/>
          </a:prstGeom>
          <a:solidFill>
            <a:srgbClr val="003300">
              <a:alpha val="71765"/>
            </a:srgbClr>
          </a:solidFill>
          <a:ln>
            <a:noFill/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75823" y="2552450"/>
            <a:ext cx="2502219" cy="1199506"/>
          </a:xfrm>
          <a:prstGeom prst="rect">
            <a:avLst/>
          </a:prstGeom>
          <a:solidFill>
            <a:srgbClr val="006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400" b="1" dirty="0" smtClean="0">
                <a:latin typeface="Arial Narrow"/>
                <a:cs typeface="Arial Narrow"/>
              </a:rPr>
              <a:t>explicit effects +</a:t>
            </a:r>
          </a:p>
          <a:p>
            <a:pPr algn="ctr"/>
            <a:r>
              <a:rPr lang="en-US" sz="2400" b="1" dirty="0" smtClean="0">
                <a:latin typeface="Arial Narrow"/>
                <a:cs typeface="Arial Narrow"/>
              </a:rPr>
              <a:t>structured </a:t>
            </a:r>
          </a:p>
          <a:p>
            <a:pPr algn="ctr"/>
            <a:r>
              <a:rPr lang="en-US" sz="2400" b="1" dirty="0" smtClean="0">
                <a:latin typeface="Arial Narrow"/>
                <a:cs typeface="Arial Narrow"/>
              </a:rPr>
              <a:t>parallel control</a:t>
            </a:r>
            <a:endParaRPr lang="en-US" sz="2400" b="1" dirty="0">
              <a:latin typeface="Arial Narrow"/>
              <a:cs typeface="Arial Narro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884405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Milestones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568" y="1045666"/>
            <a:ext cx="4068743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b="1" dirty="0" smtClean="0">
                <a:latin typeface="Arial Narrow" panose="020B0606020202030204" pitchFamily="34" charset="0"/>
              </a:rPr>
              <a:t>Software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DPJ: Determinism </a:t>
            </a:r>
          </a:p>
          <a:p>
            <a:r>
              <a:rPr lang="en-US" sz="2600" b="1" dirty="0">
                <a:solidFill>
                  <a:srgbClr val="D25000"/>
                </a:solidFill>
                <a:latin typeface="Arial Narrow" panose="020B0606020202030204" pitchFamily="34" charset="0"/>
              </a:rPr>
              <a:t> 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                   </a:t>
            </a:r>
            <a:r>
              <a:rPr lang="en-US" sz="2600" b="1" dirty="0" smtClean="0">
                <a:latin typeface="Arial Narrow" panose="020B0606020202030204" pitchFamily="34" charset="0"/>
              </a:rPr>
              <a:t>OOPSLA’09</a:t>
            </a:r>
            <a:endParaRPr lang="en-US" sz="2600" b="1" dirty="0">
              <a:latin typeface="Arial Narrow" panose="020B0606020202030204" pitchFamily="34" charset="0"/>
            </a:endParaRP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Disciplined 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non-determinism</a:t>
            </a:r>
            <a:r>
              <a:rPr lang="en-US" sz="2600" b="1" dirty="0" smtClean="0">
                <a:latin typeface="Arial Narrow" panose="020B0606020202030204" pitchFamily="34" charset="0"/>
              </a:rPr>
              <a:t> </a:t>
            </a:r>
          </a:p>
          <a:p>
            <a:pPr lvl="3"/>
            <a:r>
              <a:rPr lang="en-US" sz="2600" b="1" dirty="0" smtClean="0">
                <a:latin typeface="Arial Narrow" panose="020B0606020202030204" pitchFamily="34" charset="0"/>
              </a:rPr>
              <a:t>		POPL’11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Unstructured synchronization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Legacy, OS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24400" y="1068824"/>
            <a:ext cx="48006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latin typeface="Arial Narrow" panose="020B0606020202030204" pitchFamily="34" charset="0"/>
              </a:rPr>
              <a:t>Hardware</a:t>
            </a:r>
          </a:p>
          <a:p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	Coherence, Consistency,</a:t>
            </a: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	Communication</a:t>
            </a:r>
          </a:p>
          <a:p>
            <a:pPr lvl="2"/>
            <a:r>
              <a:rPr lang="en-US" sz="2600" b="1" dirty="0" smtClean="0">
                <a:latin typeface="Arial Narrow" panose="020B0606020202030204" pitchFamily="34" charset="0"/>
              </a:rPr>
              <a:t>PACT’11 best paper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DeNovoND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>
                <a:latin typeface="Arial Narrow" panose="020B0606020202030204" pitchFamily="34" charset="0"/>
              </a:rPr>
              <a:t>	</a:t>
            </a:r>
            <a:r>
              <a:rPr lang="en-US" sz="2600" b="1" dirty="0" smtClean="0">
                <a:latin typeface="Arial Narrow" panose="020B0606020202030204" pitchFamily="34" charset="0"/>
              </a:rPr>
              <a:t>ASPLOS’13 &amp;</a:t>
            </a:r>
          </a:p>
          <a:p>
            <a:r>
              <a:rPr lang="en-US" sz="2600" b="1" dirty="0">
                <a:latin typeface="Arial Narrow" panose="020B0606020202030204" pitchFamily="34" charset="0"/>
              </a:rPr>
              <a:t>	</a:t>
            </a:r>
            <a:r>
              <a:rPr lang="en-US" sz="2600" b="1" dirty="0" smtClean="0">
                <a:latin typeface="Arial Narrow" panose="020B0606020202030204" pitchFamily="34" charset="0"/>
              </a:rPr>
              <a:t>IEEE Micro top picks’14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DeNovoSynch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 </a:t>
            </a:r>
            <a:r>
              <a:rPr lang="en-US" sz="2600" b="1" dirty="0" smtClean="0">
                <a:latin typeface="Arial Narrow" panose="020B0606020202030204" pitchFamily="34" charset="0"/>
              </a:rPr>
              <a:t>(in review)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Ongoing</a:t>
            </a:r>
          </a:p>
          <a:p>
            <a:endParaRPr lang="en-US" sz="2600" b="1" dirty="0">
              <a:latin typeface="Arial Narrow" panose="020B0606020202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400" y="6248400"/>
            <a:ext cx="7924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A language-oblivious virtual ISA</a:t>
            </a:r>
            <a:endParaRPr lang="en-US" sz="2600" b="1" dirty="0">
              <a:solidFill>
                <a:srgbClr val="D25000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40423" y="5754469"/>
            <a:ext cx="52515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+ Storage</a:t>
            </a:r>
          </a:p>
        </p:txBody>
      </p:sp>
      <p:sp>
        <p:nvSpPr>
          <p:cNvPr id="20" name="Freeform 19"/>
          <p:cNvSpPr/>
          <p:nvPr/>
        </p:nvSpPr>
        <p:spPr>
          <a:xfrm>
            <a:off x="3962400" y="1363579"/>
            <a:ext cx="627794" cy="4924926"/>
          </a:xfrm>
          <a:custGeom>
            <a:avLst/>
            <a:gdLst>
              <a:gd name="connsiteX0" fmla="*/ 18194 w 627794"/>
              <a:gd name="connsiteY0" fmla="*/ 0 h 4924926"/>
              <a:gd name="connsiteX1" fmla="*/ 98405 w 627794"/>
              <a:gd name="connsiteY1" fmla="*/ 48126 h 4924926"/>
              <a:gd name="connsiteX2" fmla="*/ 194657 w 627794"/>
              <a:gd name="connsiteY2" fmla="*/ 80210 h 4924926"/>
              <a:gd name="connsiteX3" fmla="*/ 242784 w 627794"/>
              <a:gd name="connsiteY3" fmla="*/ 96253 h 4924926"/>
              <a:gd name="connsiteX4" fmla="*/ 339036 w 627794"/>
              <a:gd name="connsiteY4" fmla="*/ 144379 h 4924926"/>
              <a:gd name="connsiteX5" fmla="*/ 371121 w 627794"/>
              <a:gd name="connsiteY5" fmla="*/ 192505 h 4924926"/>
              <a:gd name="connsiteX6" fmla="*/ 419247 w 627794"/>
              <a:gd name="connsiteY6" fmla="*/ 224589 h 4924926"/>
              <a:gd name="connsiteX7" fmla="*/ 451331 w 627794"/>
              <a:gd name="connsiteY7" fmla="*/ 256674 h 4924926"/>
              <a:gd name="connsiteX8" fmla="*/ 483415 w 627794"/>
              <a:gd name="connsiteY8" fmla="*/ 352926 h 4924926"/>
              <a:gd name="connsiteX9" fmla="*/ 499457 w 627794"/>
              <a:gd name="connsiteY9" fmla="*/ 401053 h 4924926"/>
              <a:gd name="connsiteX10" fmla="*/ 531542 w 627794"/>
              <a:gd name="connsiteY10" fmla="*/ 433137 h 4924926"/>
              <a:gd name="connsiteX11" fmla="*/ 547584 w 627794"/>
              <a:gd name="connsiteY11" fmla="*/ 786063 h 4924926"/>
              <a:gd name="connsiteX12" fmla="*/ 531542 w 627794"/>
              <a:gd name="connsiteY12" fmla="*/ 834189 h 4924926"/>
              <a:gd name="connsiteX13" fmla="*/ 403205 w 627794"/>
              <a:gd name="connsiteY13" fmla="*/ 930442 h 4924926"/>
              <a:gd name="connsiteX14" fmla="*/ 355078 w 627794"/>
              <a:gd name="connsiteY14" fmla="*/ 962526 h 4924926"/>
              <a:gd name="connsiteX15" fmla="*/ 306952 w 627794"/>
              <a:gd name="connsiteY15" fmla="*/ 1058779 h 4924926"/>
              <a:gd name="connsiteX16" fmla="*/ 258826 w 627794"/>
              <a:gd name="connsiteY16" fmla="*/ 1106905 h 4924926"/>
              <a:gd name="connsiteX17" fmla="*/ 226742 w 627794"/>
              <a:gd name="connsiteY17" fmla="*/ 1155032 h 4924926"/>
              <a:gd name="connsiteX18" fmla="*/ 146531 w 627794"/>
              <a:gd name="connsiteY18" fmla="*/ 1219200 h 4924926"/>
              <a:gd name="connsiteX19" fmla="*/ 114447 w 627794"/>
              <a:gd name="connsiteY19" fmla="*/ 1267326 h 4924926"/>
              <a:gd name="connsiteX20" fmla="*/ 34236 w 627794"/>
              <a:gd name="connsiteY20" fmla="*/ 1347537 h 4924926"/>
              <a:gd name="connsiteX21" fmla="*/ 2152 w 627794"/>
              <a:gd name="connsiteY21" fmla="*/ 1443789 h 4924926"/>
              <a:gd name="connsiteX22" fmla="*/ 66321 w 627794"/>
              <a:gd name="connsiteY22" fmla="*/ 1588168 h 4924926"/>
              <a:gd name="connsiteX23" fmla="*/ 82363 w 627794"/>
              <a:gd name="connsiteY23" fmla="*/ 1636295 h 4924926"/>
              <a:gd name="connsiteX24" fmla="*/ 130489 w 627794"/>
              <a:gd name="connsiteY24" fmla="*/ 1748589 h 4924926"/>
              <a:gd name="connsiteX25" fmla="*/ 194657 w 627794"/>
              <a:gd name="connsiteY25" fmla="*/ 1780674 h 4924926"/>
              <a:gd name="connsiteX26" fmla="*/ 242784 w 627794"/>
              <a:gd name="connsiteY26" fmla="*/ 1828800 h 4924926"/>
              <a:gd name="connsiteX27" fmla="*/ 339036 w 627794"/>
              <a:gd name="connsiteY27" fmla="*/ 1892968 h 4924926"/>
              <a:gd name="connsiteX28" fmla="*/ 387163 w 627794"/>
              <a:gd name="connsiteY28" fmla="*/ 1925053 h 4924926"/>
              <a:gd name="connsiteX29" fmla="*/ 435289 w 627794"/>
              <a:gd name="connsiteY29" fmla="*/ 1941095 h 4924926"/>
              <a:gd name="connsiteX30" fmla="*/ 515500 w 627794"/>
              <a:gd name="connsiteY30" fmla="*/ 2005263 h 4924926"/>
              <a:gd name="connsiteX31" fmla="*/ 563626 w 627794"/>
              <a:gd name="connsiteY31" fmla="*/ 2037347 h 4924926"/>
              <a:gd name="connsiteX32" fmla="*/ 595710 w 627794"/>
              <a:gd name="connsiteY32" fmla="*/ 2085474 h 4924926"/>
              <a:gd name="connsiteX33" fmla="*/ 627794 w 627794"/>
              <a:gd name="connsiteY33" fmla="*/ 2181726 h 4924926"/>
              <a:gd name="connsiteX34" fmla="*/ 611752 w 627794"/>
              <a:gd name="connsiteY34" fmla="*/ 2229853 h 4924926"/>
              <a:gd name="connsiteX35" fmla="*/ 451331 w 627794"/>
              <a:gd name="connsiteY35" fmla="*/ 2390274 h 4924926"/>
              <a:gd name="connsiteX36" fmla="*/ 403205 w 627794"/>
              <a:gd name="connsiteY36" fmla="*/ 2422358 h 4924926"/>
              <a:gd name="connsiteX37" fmla="*/ 355078 w 627794"/>
              <a:gd name="connsiteY37" fmla="*/ 2454442 h 4924926"/>
              <a:gd name="connsiteX38" fmla="*/ 306952 w 627794"/>
              <a:gd name="connsiteY38" fmla="*/ 2534653 h 4924926"/>
              <a:gd name="connsiteX39" fmla="*/ 290910 w 627794"/>
              <a:gd name="connsiteY39" fmla="*/ 2582779 h 4924926"/>
              <a:gd name="connsiteX40" fmla="*/ 194657 w 627794"/>
              <a:gd name="connsiteY40" fmla="*/ 2646947 h 4924926"/>
              <a:gd name="connsiteX41" fmla="*/ 114447 w 627794"/>
              <a:gd name="connsiteY41" fmla="*/ 2711116 h 4924926"/>
              <a:gd name="connsiteX42" fmla="*/ 114447 w 627794"/>
              <a:gd name="connsiteY42" fmla="*/ 2919663 h 4924926"/>
              <a:gd name="connsiteX43" fmla="*/ 178615 w 627794"/>
              <a:gd name="connsiteY43" fmla="*/ 2999874 h 4924926"/>
              <a:gd name="connsiteX44" fmla="*/ 210700 w 627794"/>
              <a:gd name="connsiteY44" fmla="*/ 3048000 h 4924926"/>
              <a:gd name="connsiteX45" fmla="*/ 339036 w 627794"/>
              <a:gd name="connsiteY45" fmla="*/ 3112168 h 4924926"/>
              <a:gd name="connsiteX46" fmla="*/ 371121 w 627794"/>
              <a:gd name="connsiteY46" fmla="*/ 3144253 h 4924926"/>
              <a:gd name="connsiteX47" fmla="*/ 499457 w 627794"/>
              <a:gd name="connsiteY47" fmla="*/ 3208421 h 4924926"/>
              <a:gd name="connsiteX48" fmla="*/ 595710 w 627794"/>
              <a:gd name="connsiteY48" fmla="*/ 3240505 h 4924926"/>
              <a:gd name="connsiteX49" fmla="*/ 611752 w 627794"/>
              <a:gd name="connsiteY49" fmla="*/ 3288632 h 4924926"/>
              <a:gd name="connsiteX50" fmla="*/ 531542 w 627794"/>
              <a:gd name="connsiteY50" fmla="*/ 3481137 h 4924926"/>
              <a:gd name="connsiteX51" fmla="*/ 499457 w 627794"/>
              <a:gd name="connsiteY51" fmla="*/ 3513221 h 4924926"/>
              <a:gd name="connsiteX52" fmla="*/ 451331 w 627794"/>
              <a:gd name="connsiteY52" fmla="*/ 3529263 h 4924926"/>
              <a:gd name="connsiteX53" fmla="*/ 322994 w 627794"/>
              <a:gd name="connsiteY53" fmla="*/ 3577389 h 4924926"/>
              <a:gd name="connsiteX54" fmla="*/ 290910 w 627794"/>
              <a:gd name="connsiteY54" fmla="*/ 3609474 h 4924926"/>
              <a:gd name="connsiteX55" fmla="*/ 194657 w 627794"/>
              <a:gd name="connsiteY55" fmla="*/ 3641558 h 4924926"/>
              <a:gd name="connsiteX56" fmla="*/ 98405 w 627794"/>
              <a:gd name="connsiteY56" fmla="*/ 3705726 h 4924926"/>
              <a:gd name="connsiteX57" fmla="*/ 34236 w 627794"/>
              <a:gd name="connsiteY57" fmla="*/ 3785937 h 4924926"/>
              <a:gd name="connsiteX58" fmla="*/ 50278 w 627794"/>
              <a:gd name="connsiteY58" fmla="*/ 3994484 h 4924926"/>
              <a:gd name="connsiteX59" fmla="*/ 98405 w 627794"/>
              <a:gd name="connsiteY59" fmla="*/ 4074695 h 4924926"/>
              <a:gd name="connsiteX60" fmla="*/ 194657 w 627794"/>
              <a:gd name="connsiteY60" fmla="*/ 4203032 h 4924926"/>
              <a:gd name="connsiteX61" fmla="*/ 242784 w 627794"/>
              <a:gd name="connsiteY61" fmla="*/ 4219074 h 4924926"/>
              <a:gd name="connsiteX62" fmla="*/ 355078 w 627794"/>
              <a:gd name="connsiteY62" fmla="*/ 4283242 h 4924926"/>
              <a:gd name="connsiteX63" fmla="*/ 403205 w 627794"/>
              <a:gd name="connsiteY63" fmla="*/ 4299284 h 4924926"/>
              <a:gd name="connsiteX64" fmla="*/ 483415 w 627794"/>
              <a:gd name="connsiteY64" fmla="*/ 4363453 h 4924926"/>
              <a:gd name="connsiteX65" fmla="*/ 547584 w 627794"/>
              <a:gd name="connsiteY65" fmla="*/ 4507832 h 4924926"/>
              <a:gd name="connsiteX66" fmla="*/ 531542 w 627794"/>
              <a:gd name="connsiteY66" fmla="*/ 4588042 h 4924926"/>
              <a:gd name="connsiteX67" fmla="*/ 515500 w 627794"/>
              <a:gd name="connsiteY67" fmla="*/ 4636168 h 4924926"/>
              <a:gd name="connsiteX68" fmla="*/ 419247 w 627794"/>
              <a:gd name="connsiteY68" fmla="*/ 4668253 h 4924926"/>
              <a:gd name="connsiteX69" fmla="*/ 322994 w 627794"/>
              <a:gd name="connsiteY69" fmla="*/ 4716379 h 4924926"/>
              <a:gd name="connsiteX70" fmla="*/ 194657 w 627794"/>
              <a:gd name="connsiteY70" fmla="*/ 4812632 h 4924926"/>
              <a:gd name="connsiteX71" fmla="*/ 130489 w 627794"/>
              <a:gd name="connsiteY71" fmla="*/ 4892842 h 4924926"/>
              <a:gd name="connsiteX72" fmla="*/ 82363 w 627794"/>
              <a:gd name="connsiteY72" fmla="*/ 4876800 h 4924926"/>
              <a:gd name="connsiteX73" fmla="*/ 66321 w 627794"/>
              <a:gd name="connsiteY73" fmla="*/ 4828674 h 4924926"/>
              <a:gd name="connsiteX74" fmla="*/ 146531 w 627794"/>
              <a:gd name="connsiteY74" fmla="*/ 4908884 h 4924926"/>
              <a:gd name="connsiteX75" fmla="*/ 194657 w 627794"/>
              <a:gd name="connsiteY75" fmla="*/ 4924926 h 4924926"/>
              <a:gd name="connsiteX76" fmla="*/ 242784 w 627794"/>
              <a:gd name="connsiteY76" fmla="*/ 4892842 h 4924926"/>
              <a:gd name="connsiteX77" fmla="*/ 371121 w 627794"/>
              <a:gd name="connsiteY77" fmla="*/ 4860758 h 4924926"/>
              <a:gd name="connsiteX78" fmla="*/ 50278 w 627794"/>
              <a:gd name="connsiteY78" fmla="*/ 4844716 h 4924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627794" h="4924926">
                <a:moveTo>
                  <a:pt x="18194" y="0"/>
                </a:moveTo>
                <a:cubicBezTo>
                  <a:pt x="44931" y="16042"/>
                  <a:pt x="70019" y="35224"/>
                  <a:pt x="98405" y="48126"/>
                </a:cubicBezTo>
                <a:cubicBezTo>
                  <a:pt x="129193" y="62121"/>
                  <a:pt x="162573" y="69515"/>
                  <a:pt x="194657" y="80210"/>
                </a:cubicBezTo>
                <a:cubicBezTo>
                  <a:pt x="210699" y="85558"/>
                  <a:pt x="228714" y="86873"/>
                  <a:pt x="242784" y="96253"/>
                </a:cubicBezTo>
                <a:cubicBezTo>
                  <a:pt x="304980" y="137717"/>
                  <a:pt x="272619" y="122240"/>
                  <a:pt x="339036" y="144379"/>
                </a:cubicBezTo>
                <a:cubicBezTo>
                  <a:pt x="349731" y="160421"/>
                  <a:pt x="357488" y="178872"/>
                  <a:pt x="371121" y="192505"/>
                </a:cubicBezTo>
                <a:cubicBezTo>
                  <a:pt x="384754" y="206138"/>
                  <a:pt x="404192" y="212545"/>
                  <a:pt x="419247" y="224589"/>
                </a:cubicBezTo>
                <a:cubicBezTo>
                  <a:pt x="431057" y="234037"/>
                  <a:pt x="440636" y="245979"/>
                  <a:pt x="451331" y="256674"/>
                </a:cubicBezTo>
                <a:lnTo>
                  <a:pt x="483415" y="352926"/>
                </a:lnTo>
                <a:cubicBezTo>
                  <a:pt x="488762" y="368968"/>
                  <a:pt x="487500" y="389096"/>
                  <a:pt x="499457" y="401053"/>
                </a:cubicBezTo>
                <a:lnTo>
                  <a:pt x="531542" y="433137"/>
                </a:lnTo>
                <a:cubicBezTo>
                  <a:pt x="558048" y="645188"/>
                  <a:pt x="581427" y="633768"/>
                  <a:pt x="547584" y="786063"/>
                </a:cubicBezTo>
                <a:cubicBezTo>
                  <a:pt x="543916" y="802570"/>
                  <a:pt x="540242" y="819689"/>
                  <a:pt x="531542" y="834189"/>
                </a:cubicBezTo>
                <a:cubicBezTo>
                  <a:pt x="511758" y="867162"/>
                  <a:pt x="411168" y="925133"/>
                  <a:pt x="403205" y="930442"/>
                </a:cubicBezTo>
                <a:lnTo>
                  <a:pt x="355078" y="962526"/>
                </a:lnTo>
                <a:cubicBezTo>
                  <a:pt x="339000" y="1010760"/>
                  <a:pt x="341506" y="1017315"/>
                  <a:pt x="306952" y="1058779"/>
                </a:cubicBezTo>
                <a:cubicBezTo>
                  <a:pt x="292428" y="1076207"/>
                  <a:pt x="273350" y="1089476"/>
                  <a:pt x="258826" y="1106905"/>
                </a:cubicBezTo>
                <a:cubicBezTo>
                  <a:pt x="246483" y="1121717"/>
                  <a:pt x="238786" y="1139977"/>
                  <a:pt x="226742" y="1155032"/>
                </a:cubicBezTo>
                <a:cubicBezTo>
                  <a:pt x="200620" y="1187685"/>
                  <a:pt x="182262" y="1195379"/>
                  <a:pt x="146531" y="1219200"/>
                </a:cubicBezTo>
                <a:cubicBezTo>
                  <a:pt x="135836" y="1235242"/>
                  <a:pt x="127143" y="1252816"/>
                  <a:pt x="114447" y="1267326"/>
                </a:cubicBezTo>
                <a:cubicBezTo>
                  <a:pt x="89548" y="1295782"/>
                  <a:pt x="34236" y="1347537"/>
                  <a:pt x="34236" y="1347537"/>
                </a:cubicBezTo>
                <a:cubicBezTo>
                  <a:pt x="23541" y="1379621"/>
                  <a:pt x="-8543" y="1411705"/>
                  <a:pt x="2152" y="1443789"/>
                </a:cubicBezTo>
                <a:cubicBezTo>
                  <a:pt x="40333" y="1558333"/>
                  <a:pt x="15476" y="1511902"/>
                  <a:pt x="66321" y="1588168"/>
                </a:cubicBezTo>
                <a:cubicBezTo>
                  <a:pt x="71668" y="1604210"/>
                  <a:pt x="77717" y="1620036"/>
                  <a:pt x="82363" y="1636295"/>
                </a:cubicBezTo>
                <a:cubicBezTo>
                  <a:pt x="94297" y="1678065"/>
                  <a:pt x="93857" y="1718062"/>
                  <a:pt x="130489" y="1748589"/>
                </a:cubicBezTo>
                <a:cubicBezTo>
                  <a:pt x="148860" y="1763899"/>
                  <a:pt x="175197" y="1766774"/>
                  <a:pt x="194657" y="1780674"/>
                </a:cubicBezTo>
                <a:cubicBezTo>
                  <a:pt x="213118" y="1793861"/>
                  <a:pt x="224876" y="1814872"/>
                  <a:pt x="242784" y="1828800"/>
                </a:cubicBezTo>
                <a:cubicBezTo>
                  <a:pt x="273222" y="1852474"/>
                  <a:pt x="306952" y="1871579"/>
                  <a:pt x="339036" y="1892968"/>
                </a:cubicBezTo>
                <a:cubicBezTo>
                  <a:pt x="355078" y="1903663"/>
                  <a:pt x="368872" y="1918956"/>
                  <a:pt x="387163" y="1925053"/>
                </a:cubicBezTo>
                <a:cubicBezTo>
                  <a:pt x="403205" y="1930400"/>
                  <a:pt x="420164" y="1933533"/>
                  <a:pt x="435289" y="1941095"/>
                </a:cubicBezTo>
                <a:cubicBezTo>
                  <a:pt x="501120" y="1974011"/>
                  <a:pt x="465765" y="1965475"/>
                  <a:pt x="515500" y="2005263"/>
                </a:cubicBezTo>
                <a:cubicBezTo>
                  <a:pt x="530555" y="2017307"/>
                  <a:pt x="547584" y="2026652"/>
                  <a:pt x="563626" y="2037347"/>
                </a:cubicBezTo>
                <a:cubicBezTo>
                  <a:pt x="574321" y="2053389"/>
                  <a:pt x="587880" y="2067855"/>
                  <a:pt x="595710" y="2085474"/>
                </a:cubicBezTo>
                <a:cubicBezTo>
                  <a:pt x="609445" y="2116379"/>
                  <a:pt x="627794" y="2181726"/>
                  <a:pt x="627794" y="2181726"/>
                </a:cubicBezTo>
                <a:cubicBezTo>
                  <a:pt x="622447" y="2197768"/>
                  <a:pt x="619964" y="2215071"/>
                  <a:pt x="611752" y="2229853"/>
                </a:cubicBezTo>
                <a:cubicBezTo>
                  <a:pt x="548843" y="2343090"/>
                  <a:pt x="557019" y="2319815"/>
                  <a:pt x="451331" y="2390274"/>
                </a:cubicBezTo>
                <a:lnTo>
                  <a:pt x="403205" y="2422358"/>
                </a:lnTo>
                <a:lnTo>
                  <a:pt x="355078" y="2454442"/>
                </a:lnTo>
                <a:cubicBezTo>
                  <a:pt x="309634" y="2590774"/>
                  <a:pt x="373013" y="2424550"/>
                  <a:pt x="306952" y="2534653"/>
                </a:cubicBezTo>
                <a:cubicBezTo>
                  <a:pt x="298252" y="2549153"/>
                  <a:pt x="302867" y="2570822"/>
                  <a:pt x="290910" y="2582779"/>
                </a:cubicBezTo>
                <a:cubicBezTo>
                  <a:pt x="263644" y="2610045"/>
                  <a:pt x="221923" y="2619680"/>
                  <a:pt x="194657" y="2646947"/>
                </a:cubicBezTo>
                <a:cubicBezTo>
                  <a:pt x="148940" y="2692665"/>
                  <a:pt x="175158" y="2670642"/>
                  <a:pt x="114447" y="2711116"/>
                </a:cubicBezTo>
                <a:cubicBezTo>
                  <a:pt x="85720" y="2797296"/>
                  <a:pt x="83026" y="2783505"/>
                  <a:pt x="114447" y="2919663"/>
                </a:cubicBezTo>
                <a:cubicBezTo>
                  <a:pt x="122453" y="2954356"/>
                  <a:pt x="158368" y="2974566"/>
                  <a:pt x="178615" y="2999874"/>
                </a:cubicBezTo>
                <a:cubicBezTo>
                  <a:pt x="190659" y="3014929"/>
                  <a:pt x="194905" y="3036944"/>
                  <a:pt x="210700" y="3048000"/>
                </a:cubicBezTo>
                <a:cubicBezTo>
                  <a:pt x="249882" y="3075427"/>
                  <a:pt x="305216" y="3078348"/>
                  <a:pt x="339036" y="3112168"/>
                </a:cubicBezTo>
                <a:cubicBezTo>
                  <a:pt x="349731" y="3122863"/>
                  <a:pt x="359310" y="3134804"/>
                  <a:pt x="371121" y="3144253"/>
                </a:cubicBezTo>
                <a:cubicBezTo>
                  <a:pt x="415706" y="3179921"/>
                  <a:pt x="442420" y="3187681"/>
                  <a:pt x="499457" y="3208421"/>
                </a:cubicBezTo>
                <a:cubicBezTo>
                  <a:pt x="531241" y="3219979"/>
                  <a:pt x="595710" y="3240505"/>
                  <a:pt x="595710" y="3240505"/>
                </a:cubicBezTo>
                <a:cubicBezTo>
                  <a:pt x="601057" y="3256547"/>
                  <a:pt x="611752" y="3271722"/>
                  <a:pt x="611752" y="3288632"/>
                </a:cubicBezTo>
                <a:cubicBezTo>
                  <a:pt x="611752" y="3365863"/>
                  <a:pt x="587219" y="3425462"/>
                  <a:pt x="531542" y="3481137"/>
                </a:cubicBezTo>
                <a:cubicBezTo>
                  <a:pt x="520847" y="3491832"/>
                  <a:pt x="512426" y="3505439"/>
                  <a:pt x="499457" y="3513221"/>
                </a:cubicBezTo>
                <a:cubicBezTo>
                  <a:pt x="484957" y="3521921"/>
                  <a:pt x="467164" y="3523326"/>
                  <a:pt x="451331" y="3529263"/>
                </a:cubicBezTo>
                <a:cubicBezTo>
                  <a:pt x="297884" y="3586806"/>
                  <a:pt x="432227" y="3540979"/>
                  <a:pt x="322994" y="3577389"/>
                </a:cubicBezTo>
                <a:cubicBezTo>
                  <a:pt x="312299" y="3588084"/>
                  <a:pt x="304438" y="3602710"/>
                  <a:pt x="290910" y="3609474"/>
                </a:cubicBezTo>
                <a:cubicBezTo>
                  <a:pt x="260661" y="3624599"/>
                  <a:pt x="194657" y="3641558"/>
                  <a:pt x="194657" y="3641558"/>
                </a:cubicBezTo>
                <a:cubicBezTo>
                  <a:pt x="162573" y="3662947"/>
                  <a:pt x="119794" y="3673642"/>
                  <a:pt x="98405" y="3705726"/>
                </a:cubicBezTo>
                <a:cubicBezTo>
                  <a:pt x="57931" y="3766438"/>
                  <a:pt x="79954" y="3740220"/>
                  <a:pt x="34236" y="3785937"/>
                </a:cubicBezTo>
                <a:cubicBezTo>
                  <a:pt x="39583" y="3855453"/>
                  <a:pt x="41630" y="3925301"/>
                  <a:pt x="50278" y="3994484"/>
                </a:cubicBezTo>
                <a:cubicBezTo>
                  <a:pt x="57946" y="4055826"/>
                  <a:pt x="66133" y="4031666"/>
                  <a:pt x="98405" y="4074695"/>
                </a:cubicBezTo>
                <a:cubicBezTo>
                  <a:pt x="104914" y="4083374"/>
                  <a:pt x="161214" y="4182966"/>
                  <a:pt x="194657" y="4203032"/>
                </a:cubicBezTo>
                <a:cubicBezTo>
                  <a:pt x="209157" y="4211732"/>
                  <a:pt x="227241" y="4212413"/>
                  <a:pt x="242784" y="4219074"/>
                </a:cubicBezTo>
                <a:cubicBezTo>
                  <a:pt x="439658" y="4303448"/>
                  <a:pt x="193966" y="4202687"/>
                  <a:pt x="355078" y="4283242"/>
                </a:cubicBezTo>
                <a:cubicBezTo>
                  <a:pt x="370203" y="4290804"/>
                  <a:pt x="387163" y="4293937"/>
                  <a:pt x="403205" y="4299284"/>
                </a:cubicBezTo>
                <a:cubicBezTo>
                  <a:pt x="420209" y="4310620"/>
                  <a:pt x="471985" y="4340592"/>
                  <a:pt x="483415" y="4363453"/>
                </a:cubicBezTo>
                <a:cubicBezTo>
                  <a:pt x="597963" y="4592547"/>
                  <a:pt x="453205" y="4366261"/>
                  <a:pt x="547584" y="4507832"/>
                </a:cubicBezTo>
                <a:cubicBezTo>
                  <a:pt x="542237" y="4534569"/>
                  <a:pt x="538155" y="4561590"/>
                  <a:pt x="531542" y="4588042"/>
                </a:cubicBezTo>
                <a:cubicBezTo>
                  <a:pt x="527441" y="4604447"/>
                  <a:pt x="529260" y="4626339"/>
                  <a:pt x="515500" y="4636168"/>
                </a:cubicBezTo>
                <a:cubicBezTo>
                  <a:pt x="487980" y="4655825"/>
                  <a:pt x="447387" y="4649493"/>
                  <a:pt x="419247" y="4668253"/>
                </a:cubicBezTo>
                <a:cubicBezTo>
                  <a:pt x="357051" y="4709717"/>
                  <a:pt x="389412" y="4694240"/>
                  <a:pt x="322994" y="4716379"/>
                </a:cubicBezTo>
                <a:cubicBezTo>
                  <a:pt x="214157" y="4788937"/>
                  <a:pt x="254008" y="4753281"/>
                  <a:pt x="194657" y="4812632"/>
                </a:cubicBezTo>
                <a:cubicBezTo>
                  <a:pt x="182144" y="4850170"/>
                  <a:pt x="181709" y="4884305"/>
                  <a:pt x="130489" y="4892842"/>
                </a:cubicBezTo>
                <a:cubicBezTo>
                  <a:pt x="113809" y="4895622"/>
                  <a:pt x="98405" y="4882147"/>
                  <a:pt x="82363" y="4876800"/>
                </a:cubicBezTo>
                <a:cubicBezTo>
                  <a:pt x="77016" y="4860758"/>
                  <a:pt x="51196" y="4836236"/>
                  <a:pt x="66321" y="4828674"/>
                </a:cubicBezTo>
                <a:cubicBezTo>
                  <a:pt x="95937" y="4813866"/>
                  <a:pt x="138304" y="4902303"/>
                  <a:pt x="146531" y="4908884"/>
                </a:cubicBezTo>
                <a:cubicBezTo>
                  <a:pt x="159735" y="4919447"/>
                  <a:pt x="178615" y="4919579"/>
                  <a:pt x="194657" y="4924926"/>
                </a:cubicBezTo>
                <a:cubicBezTo>
                  <a:pt x="210699" y="4914231"/>
                  <a:pt x="225539" y="4901464"/>
                  <a:pt x="242784" y="4892842"/>
                </a:cubicBezTo>
                <a:cubicBezTo>
                  <a:pt x="275671" y="4876399"/>
                  <a:pt x="340612" y="4866860"/>
                  <a:pt x="371121" y="4860758"/>
                </a:cubicBezTo>
                <a:cubicBezTo>
                  <a:pt x="168280" y="4838220"/>
                  <a:pt x="275164" y="4844716"/>
                  <a:pt x="50278" y="4844716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48208" y="1905000"/>
            <a:ext cx="3152192" cy="793744"/>
          </a:xfrm>
          <a:prstGeom prst="roundRect">
            <a:avLst/>
          </a:prstGeom>
          <a:noFill/>
          <a:ln w="476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648200" y="1904999"/>
            <a:ext cx="4343400" cy="1587490"/>
          </a:xfrm>
          <a:prstGeom prst="roundRect">
            <a:avLst/>
          </a:prstGeom>
          <a:noFill/>
          <a:ln w="476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52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486400"/>
          </a:xfrm>
        </p:spPr>
        <p:txBody>
          <a:bodyPr>
            <a:noAutofit/>
          </a:bodyPr>
          <a:lstStyle/>
          <a:p>
            <a:pPr marL="514350" indent="-457200"/>
            <a:r>
              <a:rPr lang="en-US" sz="2600" b="1" dirty="0">
                <a:solidFill>
                  <a:srgbClr val="D25000"/>
                </a:solidFill>
                <a:latin typeface="Arial Narrow"/>
                <a:cs typeface="Arial Narrow"/>
              </a:rPr>
              <a:t>C</a:t>
            </a:r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omplexity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Subtle races and numerous transient states in the protocol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Hard to verify and extend for optimizations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b="1" dirty="0" smtClean="0">
              <a:latin typeface="Arial Narrow"/>
              <a:cs typeface="Arial Narrow"/>
            </a:endParaRPr>
          </a:p>
          <a:p>
            <a:pPr marL="514350" indent="-457200"/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Storage overhead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Directory overhead for sharer lists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b="1" dirty="0" smtClean="0">
              <a:latin typeface="Arial Narrow"/>
              <a:cs typeface="Arial Narrow"/>
            </a:endParaRPr>
          </a:p>
          <a:p>
            <a:pPr marL="514350" indent="-457200"/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Performance and power inefficiencies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Invalidation, </a:t>
            </a:r>
            <a:r>
              <a:rPr lang="en-US" b="1" dirty="0" err="1" smtClean="0">
                <a:latin typeface="Arial Narrow"/>
                <a:cs typeface="Arial Narrow"/>
              </a:rPr>
              <a:t>ack</a:t>
            </a:r>
            <a:r>
              <a:rPr lang="en-US" b="1" dirty="0" smtClean="0">
                <a:latin typeface="Arial Narrow"/>
                <a:cs typeface="Arial Narrow"/>
              </a:rPr>
              <a:t> messages</a:t>
            </a:r>
          </a:p>
          <a:p>
            <a:pPr lvl="1"/>
            <a:r>
              <a:rPr lang="en-US" b="1" dirty="0">
                <a:latin typeface="Arial Narrow"/>
                <a:cs typeface="Arial Narrow"/>
              </a:rPr>
              <a:t>Indirection through </a:t>
            </a:r>
            <a:r>
              <a:rPr lang="en-US" b="1" dirty="0" smtClean="0">
                <a:latin typeface="Arial Narrow"/>
                <a:cs typeface="Arial Narrow"/>
              </a:rPr>
              <a:t>directory</a:t>
            </a:r>
            <a:endParaRPr lang="en-US" b="1" dirty="0">
              <a:latin typeface="Arial Narrow"/>
              <a:cs typeface="Arial Narrow"/>
            </a:endParaRP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False sharing (cache-line based coherence)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Bandwidth waste (cache-line based communication)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Cache pollution (cache-line based allocation)</a:t>
            </a:r>
          </a:p>
        </p:txBody>
      </p:sp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ea typeface="ＭＳ Ｐゴシック" pitchFamily="-65" charset="-128"/>
              </a:rPr>
              <a:t>Current Hardware Limitations</a:t>
            </a:r>
            <a:endParaRPr sz="3200" b="1" dirty="0" smtClean="0">
              <a:ea typeface="ＭＳ Ｐゴシック" pitchFamily="-65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649448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486400"/>
          </a:xfrm>
        </p:spPr>
        <p:txBody>
          <a:bodyPr>
            <a:noAutofit/>
          </a:bodyPr>
          <a:lstStyle/>
          <a:p>
            <a:pPr marL="514350" indent="-457200"/>
            <a:r>
              <a:rPr lang="en-US" sz="2600" b="1" dirty="0">
                <a:solidFill>
                  <a:srgbClr val="D25000"/>
                </a:solidFill>
                <a:latin typeface="Arial Narrow"/>
                <a:cs typeface="Arial Narrow"/>
              </a:rPr>
              <a:t>C</a:t>
            </a:r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omplexity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u="sng" dirty="0">
                <a:solidFill>
                  <a:srgbClr val="006600"/>
                </a:solidFill>
                <a:latin typeface="Arial Narrow"/>
                <a:cs typeface="Arial Narrow"/>
              </a:rPr>
              <a:t>No</a:t>
            </a:r>
            <a:r>
              <a:rPr lang="en-US" b="1" dirty="0">
                <a:solidFill>
                  <a:srgbClr val="006600"/>
                </a:solidFill>
                <a:latin typeface="Arial Narrow"/>
                <a:cs typeface="Arial Narrow"/>
              </a:rPr>
              <a:t> transient states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dirty="0">
                <a:solidFill>
                  <a:srgbClr val="006600"/>
                </a:solidFill>
                <a:latin typeface="Arial Narrow"/>
                <a:cs typeface="Arial Narrow"/>
              </a:rPr>
              <a:t>Simple to extend for 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optimizations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b="1" dirty="0">
              <a:solidFill>
                <a:srgbClr val="006600"/>
              </a:solidFill>
              <a:latin typeface="Arial Narrow"/>
              <a:cs typeface="Arial Narrow"/>
            </a:endParaRPr>
          </a:p>
          <a:p>
            <a:pPr marL="514350" indent="-457200"/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Storage overhead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Directory overhead for sharer lists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b="1" dirty="0" smtClean="0">
              <a:latin typeface="Arial Narrow"/>
              <a:cs typeface="Arial Narrow"/>
            </a:endParaRPr>
          </a:p>
          <a:p>
            <a:pPr marL="514350" indent="-457200"/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Performance and power inefficiencies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Invalidation, </a:t>
            </a:r>
            <a:r>
              <a:rPr lang="en-US" b="1" dirty="0" err="1" smtClean="0">
                <a:latin typeface="Arial Narrow"/>
                <a:cs typeface="Arial Narrow"/>
              </a:rPr>
              <a:t>ack</a:t>
            </a:r>
            <a:r>
              <a:rPr lang="en-US" b="1" dirty="0" smtClean="0">
                <a:latin typeface="Arial Narrow"/>
                <a:cs typeface="Arial Narrow"/>
              </a:rPr>
              <a:t> messages</a:t>
            </a:r>
          </a:p>
          <a:p>
            <a:pPr lvl="1"/>
            <a:r>
              <a:rPr lang="en-US" b="1" dirty="0">
                <a:latin typeface="Arial Narrow"/>
                <a:cs typeface="Arial Narrow"/>
              </a:rPr>
              <a:t>Indirection through </a:t>
            </a:r>
            <a:r>
              <a:rPr lang="en-US" b="1" dirty="0" smtClean="0">
                <a:latin typeface="Arial Narrow"/>
                <a:cs typeface="Arial Narrow"/>
              </a:rPr>
              <a:t>directory</a:t>
            </a:r>
            <a:endParaRPr lang="en-US" b="1" dirty="0">
              <a:latin typeface="Arial Narrow"/>
              <a:cs typeface="Arial Narrow"/>
            </a:endParaRP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False sharing (cache-line based coherence)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Bandwidth waste (cache-line based communication)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Cache pollution (cache-line based allocation)</a:t>
            </a:r>
          </a:p>
        </p:txBody>
      </p:sp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ea typeface="ＭＳ Ｐゴシック" pitchFamily="-65" charset="-128"/>
              </a:rPr>
              <a:t>Results for Deterministic Codes</a:t>
            </a:r>
            <a:endParaRPr sz="3200" b="1" dirty="0" smtClean="0">
              <a:ea typeface="ＭＳ Ｐゴシック" pitchFamily="-65" charset="-128"/>
            </a:endParaRPr>
          </a:p>
        </p:txBody>
      </p:sp>
      <p:sp>
        <p:nvSpPr>
          <p:cNvPr id="6" name="Wave 5"/>
          <p:cNvSpPr/>
          <p:nvPr/>
        </p:nvSpPr>
        <p:spPr>
          <a:xfrm>
            <a:off x="5249142" y="1411707"/>
            <a:ext cx="3590058" cy="1067440"/>
          </a:xfrm>
          <a:prstGeom prst="wave">
            <a:avLst>
              <a:gd name="adj1" fmla="val 9175"/>
              <a:gd name="adj2" fmla="val 0"/>
            </a:avLst>
          </a:prstGeom>
          <a:solidFill>
            <a:srgbClr val="CCFFCC"/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algn="ctr">
              <a:lnSpc>
                <a:spcPct val="110000"/>
              </a:lnSpc>
            </a:pPr>
            <a:r>
              <a:rPr lang="en-US" sz="2400" b="1" dirty="0" smtClean="0">
                <a:solidFill>
                  <a:srgbClr val="003900"/>
                </a:solidFill>
                <a:latin typeface="Arial Narrow"/>
                <a:cs typeface="Arial Narrow"/>
              </a:rPr>
              <a:t>Base </a:t>
            </a:r>
            <a:r>
              <a:rPr lang="en-US" sz="2400" b="1" dirty="0" err="1" smtClean="0">
                <a:solidFill>
                  <a:srgbClr val="003900"/>
                </a:solidFill>
                <a:latin typeface="Arial Narrow"/>
                <a:cs typeface="Arial Narrow"/>
              </a:rPr>
              <a:t>DeNovo</a:t>
            </a:r>
            <a:r>
              <a:rPr lang="en-US" sz="2400" b="1" dirty="0" smtClean="0">
                <a:solidFill>
                  <a:srgbClr val="003900"/>
                </a:solidFill>
                <a:latin typeface="Arial Narrow"/>
                <a:cs typeface="Arial Narrow"/>
              </a:rPr>
              <a:t> </a:t>
            </a:r>
          </a:p>
          <a:p>
            <a:pPr algn="ctr">
              <a:lnSpc>
                <a:spcPct val="110000"/>
              </a:lnSpc>
            </a:pPr>
            <a:r>
              <a:rPr lang="en-US" sz="2400" b="1" i="1" dirty="0" smtClean="0">
                <a:solidFill>
                  <a:srgbClr val="003900"/>
                </a:solidFill>
                <a:latin typeface="Arial Narrow"/>
                <a:cs typeface="Arial Narrow"/>
              </a:rPr>
              <a:t>20X faster to verify vs. MESI</a:t>
            </a:r>
          </a:p>
        </p:txBody>
      </p:sp>
    </p:spTree>
    <p:extLst>
      <p:ext uri="{BB962C8B-B14F-4D97-AF65-F5344CB8AC3E}">
        <p14:creationId xmlns:p14="http://schemas.microsoft.com/office/powerpoint/2010/main" val="31835425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486400"/>
          </a:xfrm>
        </p:spPr>
        <p:txBody>
          <a:bodyPr>
            <a:noAutofit/>
          </a:bodyPr>
          <a:lstStyle/>
          <a:p>
            <a:pPr marL="514350" indent="-457200"/>
            <a:r>
              <a:rPr lang="en-US" sz="2600" b="1" dirty="0">
                <a:solidFill>
                  <a:srgbClr val="D25000"/>
                </a:solidFill>
                <a:latin typeface="Arial Narrow"/>
                <a:cs typeface="Arial Narrow"/>
              </a:rPr>
              <a:t>C</a:t>
            </a:r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omplexity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u="sng" dirty="0">
                <a:solidFill>
                  <a:srgbClr val="006600"/>
                </a:solidFill>
                <a:latin typeface="Arial Narrow"/>
                <a:cs typeface="Arial Narrow"/>
              </a:rPr>
              <a:t>No</a:t>
            </a:r>
            <a:r>
              <a:rPr lang="en-US" b="1" dirty="0">
                <a:solidFill>
                  <a:srgbClr val="006600"/>
                </a:solidFill>
                <a:latin typeface="Arial Narrow"/>
                <a:cs typeface="Arial Narrow"/>
              </a:rPr>
              <a:t> transient states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dirty="0">
                <a:solidFill>
                  <a:srgbClr val="006600"/>
                </a:solidFill>
                <a:latin typeface="Arial Narrow"/>
                <a:cs typeface="Arial Narrow"/>
              </a:rPr>
              <a:t>Simple to extend for 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optimizations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b="1" dirty="0">
              <a:solidFill>
                <a:srgbClr val="006600"/>
              </a:solidFill>
              <a:latin typeface="Arial Narrow"/>
              <a:cs typeface="Arial Narrow"/>
            </a:endParaRPr>
          </a:p>
          <a:p>
            <a:pPr marL="514350" indent="-457200"/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Storage overhead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u="sng" dirty="0" smtClean="0">
                <a:solidFill>
                  <a:srgbClr val="006600"/>
                </a:solidFill>
                <a:latin typeface="Arial Narrow"/>
                <a:cs typeface="Arial Narrow"/>
              </a:rPr>
              <a:t>No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 storage overhead for directory information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b="1" dirty="0" smtClean="0">
              <a:latin typeface="Arial Narrow"/>
              <a:cs typeface="Arial Narrow"/>
            </a:endParaRPr>
          </a:p>
          <a:p>
            <a:pPr marL="514350" indent="-457200"/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Performance and power inefficiencies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Invalidation, </a:t>
            </a:r>
            <a:r>
              <a:rPr lang="en-US" b="1" dirty="0" err="1" smtClean="0">
                <a:latin typeface="Arial Narrow"/>
                <a:cs typeface="Arial Narrow"/>
              </a:rPr>
              <a:t>ack</a:t>
            </a:r>
            <a:r>
              <a:rPr lang="en-US" b="1" dirty="0" smtClean="0">
                <a:latin typeface="Arial Narrow"/>
                <a:cs typeface="Arial Narrow"/>
              </a:rPr>
              <a:t> messages</a:t>
            </a:r>
          </a:p>
          <a:p>
            <a:pPr lvl="1"/>
            <a:r>
              <a:rPr lang="en-US" b="1" dirty="0">
                <a:latin typeface="Arial Narrow"/>
                <a:cs typeface="Arial Narrow"/>
              </a:rPr>
              <a:t>Indirection through </a:t>
            </a:r>
            <a:r>
              <a:rPr lang="en-US" b="1" dirty="0" smtClean="0">
                <a:latin typeface="Arial Narrow"/>
                <a:cs typeface="Arial Narrow"/>
              </a:rPr>
              <a:t>directory</a:t>
            </a:r>
            <a:endParaRPr lang="en-US" b="1" dirty="0">
              <a:latin typeface="Arial Narrow"/>
              <a:cs typeface="Arial Narrow"/>
            </a:endParaRP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False sharing (cache-line based coherence)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Bandwidth waste (cache-line based communication)</a:t>
            </a:r>
          </a:p>
          <a:p>
            <a:pPr lvl="1"/>
            <a:r>
              <a:rPr lang="en-US" b="1" dirty="0" smtClean="0">
                <a:latin typeface="Arial Narrow"/>
                <a:cs typeface="Arial Narrow"/>
              </a:rPr>
              <a:t>Cache pollution (cache-line based allocation)</a:t>
            </a:r>
          </a:p>
        </p:txBody>
      </p:sp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-65" charset="-128"/>
              </a:rPr>
              <a:t>Results for Deterministic </a:t>
            </a:r>
            <a:r>
              <a:rPr lang="en-US" dirty="0" smtClean="0">
                <a:ea typeface="ＭＳ Ｐゴシック" pitchFamily="-65" charset="-128"/>
              </a:rPr>
              <a:t>Codes</a:t>
            </a:r>
            <a:endParaRPr sz="3200" b="1" dirty="0" smtClean="0">
              <a:ea typeface="ＭＳ Ｐゴシック" pitchFamily="-65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210300"/>
            <a:ext cx="1008063" cy="365125"/>
          </a:xfrm>
          <a:prstGeom prst="rect">
            <a:avLst/>
          </a:prstGeo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84938AA9-8F6E-494F-BA16-E0BEB8037D4F}" type="slidenum">
              <a:rPr lang="en-US" smtClean="0">
                <a:ea typeface="ＭＳ Ｐゴシック" pitchFamily="34" charset="-128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r>
              <a:rPr lang="en-US" dirty="0" smtClean="0">
                <a:ea typeface="ＭＳ Ｐゴシック" pitchFamily="34" charset="-128"/>
              </a:rPr>
              <a:t>    </a:t>
            </a:r>
            <a:endParaRPr lang="en-US" dirty="0">
              <a:ea typeface="ＭＳ Ｐゴシック" pitchFamily="34" charset="-128"/>
            </a:endParaRPr>
          </a:p>
        </p:txBody>
      </p:sp>
      <p:sp>
        <p:nvSpPr>
          <p:cNvPr id="6" name="Wave 5"/>
          <p:cNvSpPr/>
          <p:nvPr/>
        </p:nvSpPr>
        <p:spPr>
          <a:xfrm>
            <a:off x="5249142" y="1411707"/>
            <a:ext cx="3590058" cy="1067440"/>
          </a:xfrm>
          <a:prstGeom prst="wave">
            <a:avLst>
              <a:gd name="adj1" fmla="val 9175"/>
              <a:gd name="adj2" fmla="val 0"/>
            </a:avLst>
          </a:prstGeom>
          <a:solidFill>
            <a:srgbClr val="CCFFCC"/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003900"/>
                </a:solidFill>
                <a:latin typeface="Arial Narrow"/>
                <a:cs typeface="Arial Narrow"/>
              </a:rPr>
              <a:t>Base </a:t>
            </a:r>
            <a:r>
              <a:rPr lang="en-US" sz="2400" b="1" dirty="0" err="1">
                <a:solidFill>
                  <a:srgbClr val="003900"/>
                </a:solidFill>
                <a:latin typeface="Arial Narrow"/>
                <a:cs typeface="Arial Narrow"/>
              </a:rPr>
              <a:t>DeNovo</a:t>
            </a:r>
            <a:r>
              <a:rPr lang="en-US" sz="2400" b="1" dirty="0">
                <a:solidFill>
                  <a:srgbClr val="003900"/>
                </a:solidFill>
                <a:latin typeface="Arial Narrow"/>
                <a:cs typeface="Arial Narrow"/>
              </a:rPr>
              <a:t> </a:t>
            </a:r>
          </a:p>
          <a:p>
            <a:pPr algn="ctr">
              <a:lnSpc>
                <a:spcPct val="110000"/>
              </a:lnSpc>
            </a:pPr>
            <a:r>
              <a:rPr lang="en-US" sz="2400" b="1" i="1" dirty="0">
                <a:solidFill>
                  <a:srgbClr val="003900"/>
                </a:solidFill>
                <a:latin typeface="Arial Narrow"/>
                <a:cs typeface="Arial Narrow"/>
              </a:rPr>
              <a:t>20X faster to verify vs. MESI</a:t>
            </a:r>
          </a:p>
        </p:txBody>
      </p:sp>
    </p:spTree>
    <p:extLst>
      <p:ext uri="{BB962C8B-B14F-4D97-AF65-F5344CB8AC3E}">
        <p14:creationId xmlns:p14="http://schemas.microsoft.com/office/powerpoint/2010/main" val="318354253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839200" cy="5486400"/>
          </a:xfrm>
        </p:spPr>
        <p:txBody>
          <a:bodyPr>
            <a:noAutofit/>
          </a:bodyPr>
          <a:lstStyle/>
          <a:p>
            <a:pPr marL="514350" indent="-457200"/>
            <a:r>
              <a:rPr lang="en-US" sz="2600" b="1" dirty="0">
                <a:solidFill>
                  <a:srgbClr val="D25000"/>
                </a:solidFill>
                <a:latin typeface="Arial Narrow"/>
                <a:cs typeface="Arial Narrow"/>
              </a:rPr>
              <a:t>C</a:t>
            </a:r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omplexity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u="sng" dirty="0">
                <a:solidFill>
                  <a:srgbClr val="006600"/>
                </a:solidFill>
                <a:latin typeface="Arial Narrow"/>
                <a:cs typeface="Arial Narrow"/>
              </a:rPr>
              <a:t>No</a:t>
            </a:r>
            <a:r>
              <a:rPr lang="en-US" b="1" dirty="0">
                <a:solidFill>
                  <a:srgbClr val="006600"/>
                </a:solidFill>
                <a:latin typeface="Arial Narrow"/>
                <a:cs typeface="Arial Narrow"/>
              </a:rPr>
              <a:t> transient states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dirty="0">
                <a:solidFill>
                  <a:srgbClr val="006600"/>
                </a:solidFill>
                <a:latin typeface="Arial Narrow"/>
                <a:cs typeface="Arial Narrow"/>
              </a:rPr>
              <a:t>Simple to extend for 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optimizations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b="1" dirty="0" smtClean="0">
              <a:solidFill>
                <a:srgbClr val="006600"/>
              </a:solidFill>
              <a:latin typeface="Arial Narrow"/>
              <a:cs typeface="Arial Narrow"/>
            </a:endParaRPr>
          </a:p>
          <a:p>
            <a:pPr marL="514350" indent="-457200"/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Storage overhead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u="sng" dirty="0">
                <a:solidFill>
                  <a:srgbClr val="006600"/>
                </a:solidFill>
                <a:latin typeface="Arial Narrow"/>
                <a:cs typeface="Arial Narrow"/>
              </a:rPr>
              <a:t>No</a:t>
            </a:r>
            <a:r>
              <a:rPr lang="en-US" b="1" dirty="0">
                <a:solidFill>
                  <a:srgbClr val="006600"/>
                </a:solidFill>
                <a:latin typeface="Arial Narrow"/>
                <a:cs typeface="Arial Narrow"/>
              </a:rPr>
              <a:t> storage overhead for directory 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information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b="1" dirty="0">
              <a:solidFill>
                <a:srgbClr val="006600"/>
              </a:solidFill>
              <a:latin typeface="Arial Narrow"/>
              <a:cs typeface="Arial Narrow"/>
            </a:endParaRPr>
          </a:p>
          <a:p>
            <a:pPr marL="514350" indent="-457200"/>
            <a:r>
              <a:rPr lang="en-US" sz="2600" b="1" dirty="0" smtClean="0">
                <a:solidFill>
                  <a:srgbClr val="D25000"/>
                </a:solidFill>
                <a:latin typeface="Arial Narrow"/>
                <a:cs typeface="Arial Narrow"/>
              </a:rPr>
              <a:t>Performance and power inefficiencies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u="sng" dirty="0" smtClean="0">
                <a:solidFill>
                  <a:srgbClr val="006600"/>
                </a:solidFill>
                <a:latin typeface="Arial Narrow"/>
                <a:cs typeface="Arial Narrow"/>
              </a:rPr>
              <a:t>No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 invalidation, </a:t>
            </a:r>
            <a:r>
              <a:rPr lang="en-US" b="1" dirty="0" err="1" smtClean="0">
                <a:solidFill>
                  <a:srgbClr val="006600"/>
                </a:solidFill>
                <a:latin typeface="Arial Narrow"/>
                <a:cs typeface="Arial Narrow"/>
              </a:rPr>
              <a:t>ack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 messages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u="sng" dirty="0" smtClean="0">
                <a:solidFill>
                  <a:srgbClr val="006600"/>
                </a:solidFill>
                <a:latin typeface="Arial Narrow"/>
                <a:cs typeface="Arial Narrow"/>
              </a:rPr>
              <a:t>No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 indirection through directory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u="sng" dirty="0" smtClean="0">
                <a:solidFill>
                  <a:srgbClr val="006600"/>
                </a:solidFill>
                <a:latin typeface="Arial Narrow"/>
                <a:cs typeface="Arial Narrow"/>
              </a:rPr>
              <a:t>No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 false sharing: region based coherence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Region, </a:t>
            </a:r>
            <a:r>
              <a:rPr lang="en-US" b="1" u="sng" dirty="0" smtClean="0">
                <a:solidFill>
                  <a:srgbClr val="006600"/>
                </a:solidFill>
                <a:latin typeface="Arial Narrow"/>
                <a:cs typeface="Arial Narrow"/>
              </a:rPr>
              <a:t>not cache-line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, communication</a:t>
            </a:r>
          </a:p>
          <a:p>
            <a:pPr lvl="1">
              <a:lnSpc>
                <a:spcPct val="110000"/>
              </a:lnSpc>
              <a:buFont typeface="Lucida Grande"/>
              <a:buChar char="−"/>
            </a:pP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Region, </a:t>
            </a:r>
            <a:r>
              <a:rPr lang="en-US" b="1" u="sng" dirty="0" smtClean="0">
                <a:solidFill>
                  <a:srgbClr val="006600"/>
                </a:solidFill>
                <a:latin typeface="Arial Narrow"/>
                <a:cs typeface="Arial Narrow"/>
              </a:rPr>
              <a:t>not cache-line</a:t>
            </a:r>
            <a:r>
              <a:rPr lang="en-US" b="1" dirty="0" smtClean="0">
                <a:solidFill>
                  <a:srgbClr val="006600"/>
                </a:solidFill>
                <a:latin typeface="Arial Narrow"/>
                <a:cs typeface="Arial Narrow"/>
              </a:rPr>
              <a:t>, allocation (ongoing)</a:t>
            </a:r>
            <a:endParaRPr lang="en-US" b="1" dirty="0">
              <a:solidFill>
                <a:srgbClr val="006600"/>
              </a:solidFill>
              <a:latin typeface="Arial Narrow"/>
              <a:cs typeface="Arial Narrow"/>
            </a:endParaRPr>
          </a:p>
        </p:txBody>
      </p:sp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-65" charset="-128"/>
              </a:rPr>
              <a:t>Results for Deterministic </a:t>
            </a:r>
            <a:r>
              <a:rPr lang="en-US" dirty="0" smtClean="0">
                <a:ea typeface="ＭＳ Ｐゴシック" pitchFamily="-65" charset="-128"/>
              </a:rPr>
              <a:t>Codes</a:t>
            </a:r>
            <a:endParaRPr sz="3200" b="1" dirty="0" smtClean="0">
              <a:ea typeface="ＭＳ Ｐゴシック" pitchFamily="-65" charset="-128"/>
            </a:endParaRPr>
          </a:p>
        </p:txBody>
      </p:sp>
      <p:sp>
        <p:nvSpPr>
          <p:cNvPr id="5" name="Wave 4"/>
          <p:cNvSpPr/>
          <p:nvPr/>
        </p:nvSpPr>
        <p:spPr>
          <a:xfrm>
            <a:off x="4648200" y="3810000"/>
            <a:ext cx="4399977" cy="1605171"/>
          </a:xfrm>
          <a:prstGeom prst="wave">
            <a:avLst>
              <a:gd name="adj1" fmla="val 9175"/>
              <a:gd name="adj2" fmla="val 0"/>
            </a:avLst>
          </a:prstGeom>
          <a:solidFill>
            <a:srgbClr val="CCFFCC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algn="ctr">
              <a:lnSpc>
                <a:spcPct val="110000"/>
              </a:lnSpc>
            </a:pPr>
            <a:r>
              <a:rPr lang="en-US" sz="2400" b="1" dirty="0" smtClean="0">
                <a:solidFill>
                  <a:srgbClr val="003900"/>
                </a:solidFill>
                <a:latin typeface="Arial Narrow"/>
                <a:cs typeface="Arial Narrow"/>
              </a:rPr>
              <a:t> </a:t>
            </a:r>
            <a:r>
              <a:rPr lang="en-US" sz="2400" b="1" i="1" dirty="0" smtClean="0">
                <a:solidFill>
                  <a:srgbClr val="003900"/>
                </a:solidFill>
                <a:latin typeface="Arial Narrow"/>
                <a:cs typeface="Arial Narrow"/>
              </a:rPr>
              <a:t>Up </a:t>
            </a:r>
            <a:r>
              <a:rPr lang="en-US" sz="2400" b="1" i="1" dirty="0">
                <a:solidFill>
                  <a:srgbClr val="003900"/>
                </a:solidFill>
                <a:latin typeface="Arial Narrow"/>
                <a:cs typeface="Arial Narrow"/>
              </a:rPr>
              <a:t>to </a:t>
            </a:r>
            <a:r>
              <a:rPr lang="en-US" sz="2400" b="1" i="1" dirty="0" smtClean="0">
                <a:solidFill>
                  <a:srgbClr val="003900"/>
                </a:solidFill>
                <a:latin typeface="Arial Narrow"/>
                <a:cs typeface="Arial Narrow"/>
              </a:rPr>
              <a:t>77% lower memory stall time</a:t>
            </a:r>
          </a:p>
          <a:p>
            <a:pPr algn="ctr">
              <a:lnSpc>
                <a:spcPct val="110000"/>
              </a:lnSpc>
            </a:pPr>
            <a:r>
              <a:rPr lang="en-US" sz="2400" b="1" i="1" dirty="0" smtClean="0">
                <a:solidFill>
                  <a:srgbClr val="003900"/>
                </a:solidFill>
                <a:latin typeface="Arial Narrow"/>
                <a:cs typeface="Arial Narrow"/>
              </a:rPr>
              <a:t>Up to 71% lower traffic</a:t>
            </a:r>
            <a:endParaRPr lang="en-US" sz="2400" b="1" i="1" dirty="0">
              <a:solidFill>
                <a:srgbClr val="003900"/>
              </a:solidFill>
              <a:latin typeface="Arial Narrow"/>
              <a:cs typeface="Arial Narrow"/>
            </a:endParaRPr>
          </a:p>
        </p:txBody>
      </p:sp>
      <p:sp>
        <p:nvSpPr>
          <p:cNvPr id="7" name="Wave 6"/>
          <p:cNvSpPr/>
          <p:nvPr/>
        </p:nvSpPr>
        <p:spPr>
          <a:xfrm>
            <a:off x="5249142" y="1447160"/>
            <a:ext cx="3590058" cy="1067440"/>
          </a:xfrm>
          <a:prstGeom prst="wave">
            <a:avLst>
              <a:gd name="adj1" fmla="val 9175"/>
              <a:gd name="adj2" fmla="val 0"/>
            </a:avLst>
          </a:prstGeom>
          <a:solidFill>
            <a:srgbClr val="CCFFCC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003900"/>
                </a:solidFill>
                <a:latin typeface="Arial Narrow"/>
                <a:cs typeface="Arial Narrow"/>
              </a:rPr>
              <a:t>Base </a:t>
            </a:r>
            <a:r>
              <a:rPr lang="en-US" sz="2400" b="1" dirty="0" err="1">
                <a:solidFill>
                  <a:srgbClr val="003900"/>
                </a:solidFill>
                <a:latin typeface="Arial Narrow"/>
                <a:cs typeface="Arial Narrow"/>
              </a:rPr>
              <a:t>DeNovo</a:t>
            </a:r>
            <a:r>
              <a:rPr lang="en-US" sz="2400" b="1" dirty="0">
                <a:solidFill>
                  <a:srgbClr val="003900"/>
                </a:solidFill>
                <a:latin typeface="Arial Narrow"/>
                <a:cs typeface="Arial Narrow"/>
              </a:rPr>
              <a:t> </a:t>
            </a:r>
          </a:p>
          <a:p>
            <a:pPr algn="ctr">
              <a:lnSpc>
                <a:spcPct val="110000"/>
              </a:lnSpc>
            </a:pPr>
            <a:r>
              <a:rPr lang="en-US" sz="2400" b="1" i="1" dirty="0">
                <a:solidFill>
                  <a:srgbClr val="003900"/>
                </a:solidFill>
                <a:latin typeface="Arial Narrow"/>
                <a:cs typeface="Arial Narrow"/>
              </a:rPr>
              <a:t>20X faster to verify vs. MESI</a:t>
            </a:r>
          </a:p>
        </p:txBody>
      </p:sp>
    </p:spTree>
    <p:extLst>
      <p:ext uri="{BB962C8B-B14F-4D97-AF65-F5344CB8AC3E}">
        <p14:creationId xmlns:p14="http://schemas.microsoft.com/office/powerpoint/2010/main" val="225751458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762000"/>
            <a:ext cx="8839200" cy="59436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3400" dirty="0" smtClean="0"/>
              <a:t>Parallelism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3400" dirty="0" smtClean="0"/>
              <a:t>Specialization, heterogeneity, …</a:t>
            </a:r>
            <a:endParaRPr lang="en-US" sz="34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400" dirty="0" smtClean="0"/>
              <a:t>BUT large impact on </a:t>
            </a:r>
          </a:p>
          <a:p>
            <a:pPr lvl="1" indent="-342900">
              <a:spcBef>
                <a:spcPts val="1200"/>
              </a:spcBef>
            </a:pPr>
            <a:r>
              <a:rPr lang="en-US" sz="3400" dirty="0" smtClean="0"/>
              <a:t>Software</a:t>
            </a:r>
          </a:p>
          <a:p>
            <a:pPr lvl="1" indent="-342900">
              <a:spcBef>
                <a:spcPts val="1200"/>
              </a:spcBef>
            </a:pPr>
            <a:r>
              <a:rPr lang="en-US" sz="3400" dirty="0" smtClean="0"/>
              <a:t>Hardware</a:t>
            </a:r>
          </a:p>
          <a:p>
            <a:pPr lvl="1" indent="-342900">
              <a:spcBef>
                <a:spcPts val="1200"/>
              </a:spcBef>
            </a:pPr>
            <a:r>
              <a:rPr lang="en-US" sz="3400" dirty="0" smtClean="0"/>
              <a:t>Hardware-Software </a:t>
            </a:r>
            <a:r>
              <a:rPr lang="en-US" sz="3400" dirty="0"/>
              <a:t>I</a:t>
            </a:r>
            <a:r>
              <a:rPr lang="en-US" sz="3400" dirty="0" smtClean="0"/>
              <a:t>nterface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Silver Bullets for the Energy Crisis?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914400"/>
            <a:ext cx="3476223" cy="1850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007" y="3048000"/>
            <a:ext cx="2643589" cy="2584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960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DPJ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421" y="1143000"/>
            <a:ext cx="7621779" cy="4876800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 smtClean="0"/>
              <a:t>Structured parallel control</a:t>
            </a:r>
          </a:p>
          <a:p>
            <a:pPr lvl="1"/>
            <a:r>
              <a:rPr lang="en-US" sz="2200" dirty="0" smtClean="0"/>
              <a:t>Fork-join parallelism</a:t>
            </a:r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600" dirty="0" smtClean="0"/>
              <a:t>Region: name for set of memory locations</a:t>
            </a:r>
          </a:p>
          <a:p>
            <a:pPr lvl="1"/>
            <a:r>
              <a:rPr lang="en-US" sz="2200" dirty="0" smtClean="0"/>
              <a:t>Assign region to each field, array cell</a:t>
            </a:r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600" dirty="0" smtClean="0"/>
              <a:t>Effect: read or write on a region</a:t>
            </a:r>
          </a:p>
          <a:p>
            <a:pPr lvl="1"/>
            <a:r>
              <a:rPr lang="en-US" sz="2200" dirty="0" smtClean="0"/>
              <a:t>Summarize effects of method bodies</a:t>
            </a:r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600" dirty="0" smtClean="0"/>
              <a:t>Compiler: simple type check</a:t>
            </a:r>
          </a:p>
          <a:p>
            <a:pPr lvl="1"/>
            <a:r>
              <a:rPr lang="en-US" sz="2200" dirty="0" smtClean="0"/>
              <a:t>Region types consistent</a:t>
            </a:r>
          </a:p>
          <a:p>
            <a:pPr lvl="1"/>
            <a:r>
              <a:rPr lang="en-US" sz="2200" dirty="0"/>
              <a:t>E</a:t>
            </a:r>
            <a:r>
              <a:rPr lang="en-US" sz="2200" dirty="0" smtClean="0"/>
              <a:t>ffect summaries correct</a:t>
            </a:r>
          </a:p>
          <a:p>
            <a:pPr lvl="1"/>
            <a:r>
              <a:rPr lang="en-US" sz="2200" dirty="0" smtClean="0"/>
              <a:t>Parallel tasks don’t interfere (race-free)</a:t>
            </a:r>
          </a:p>
          <a:p>
            <a:pPr marL="457200" lvl="1" indent="0">
              <a:buNone/>
            </a:pPr>
            <a:endParaRPr lang="en-US" sz="2200" dirty="0" smtClean="0"/>
          </a:p>
          <a:p>
            <a:pPr marL="382588"/>
            <a:endParaRPr lang="en-US" dirty="0" smtClean="0">
              <a:solidFill>
                <a:srgbClr val="D25000"/>
              </a:solidFill>
              <a:ea typeface="ヒラギノ角ゴ ProN W3"/>
              <a:cs typeface="ヒラギノ角ゴ ProN W3"/>
            </a:endParaRPr>
          </a:p>
          <a:p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5986307" y="4280031"/>
            <a:ext cx="2618321" cy="1282569"/>
            <a:chOff x="6220879" y="1232031"/>
            <a:chExt cx="2618321" cy="1282569"/>
          </a:xfrm>
        </p:grpSpPr>
        <p:grpSp>
          <p:nvGrpSpPr>
            <p:cNvPr id="4" name="Group 3"/>
            <p:cNvGrpSpPr/>
            <p:nvPr/>
          </p:nvGrpSpPr>
          <p:grpSpPr>
            <a:xfrm>
              <a:off x="6220879" y="1232031"/>
              <a:ext cx="2618321" cy="1282569"/>
              <a:chOff x="5116824" y="4807745"/>
              <a:chExt cx="2618321" cy="1282569"/>
            </a:xfrm>
          </p:grpSpPr>
          <p:sp>
            <p:nvSpPr>
              <p:cNvPr id="5" name="Card 29"/>
              <p:cNvSpPr/>
              <p:nvPr/>
            </p:nvSpPr>
            <p:spPr>
              <a:xfrm>
                <a:off x="5116824" y="4807745"/>
                <a:ext cx="2618321" cy="975957"/>
              </a:xfrm>
              <a:prstGeom prst="flowChartPunchedCard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6315241" y="5720982"/>
                <a:ext cx="5882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heap</a:t>
                </a:r>
                <a:endParaRPr lang="en-US" dirty="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6743530" y="1367714"/>
              <a:ext cx="1922627" cy="711339"/>
              <a:chOff x="5546826" y="4977705"/>
              <a:chExt cx="1922627" cy="711339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5546826" y="4993741"/>
                <a:ext cx="488760" cy="320835"/>
              </a:xfrm>
              <a:prstGeom prst="rect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6134816" y="4985723"/>
                <a:ext cx="488760" cy="320835"/>
              </a:xfrm>
              <a:prstGeom prst="rect">
                <a:avLst/>
              </a:prstGeom>
              <a:ln/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6980693" y="4977705"/>
                <a:ext cx="488760" cy="320835"/>
              </a:xfrm>
              <a:prstGeom prst="rect">
                <a:avLst/>
              </a:prstGeom>
              <a:ln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6974325" y="5368209"/>
                <a:ext cx="488760" cy="320835"/>
              </a:xfrm>
              <a:prstGeom prst="rect">
                <a:avLst/>
              </a:prstGeom>
              <a:ln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2" name="Rectangle 11"/>
            <p:cNvSpPr/>
            <p:nvPr/>
          </p:nvSpPr>
          <p:spPr>
            <a:xfrm>
              <a:off x="6343497" y="1806962"/>
              <a:ext cx="488760" cy="320835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931487" y="1798944"/>
              <a:ext cx="488760" cy="320835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562697" y="1806962"/>
              <a:ext cx="488760" cy="320835"/>
            </a:xfrm>
            <a:prstGeom prst="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570895" y="1749662"/>
            <a:ext cx="3262333" cy="1984138"/>
            <a:chOff x="5076796" y="2023892"/>
            <a:chExt cx="3262333" cy="1984138"/>
          </a:xfrm>
        </p:grpSpPr>
        <p:sp>
          <p:nvSpPr>
            <p:cNvPr id="34" name="Rectangle 33"/>
            <p:cNvSpPr/>
            <p:nvPr/>
          </p:nvSpPr>
          <p:spPr>
            <a:xfrm>
              <a:off x="5076796" y="2376565"/>
              <a:ext cx="64008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5950880" y="2376563"/>
              <a:ext cx="64008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824964" y="2376563"/>
              <a:ext cx="64008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699049" y="2376563"/>
              <a:ext cx="64008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5076796" y="2023892"/>
              <a:ext cx="3262333" cy="352673"/>
              <a:chOff x="5076796" y="2023892"/>
              <a:chExt cx="3262333" cy="352673"/>
            </a:xfrm>
          </p:grpSpPr>
          <p:sp>
            <p:nvSpPr>
              <p:cNvPr id="47" name="Rectangle 46"/>
              <p:cNvSpPr/>
              <p:nvPr/>
            </p:nvSpPr>
            <p:spPr>
              <a:xfrm>
                <a:off x="5076796" y="2023892"/>
                <a:ext cx="3262333" cy="145741"/>
              </a:xfrm>
              <a:prstGeom prst="rect">
                <a:avLst/>
              </a:prstGeom>
              <a:solidFill>
                <a:srgbClr val="002664"/>
              </a:solidFill>
              <a:ln>
                <a:solidFill>
                  <a:srgbClr val="002664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" name="Straight Connector 47"/>
              <p:cNvCxnSpPr>
                <a:stCxn id="47" idx="2"/>
                <a:endCxn id="34" idx="0"/>
              </p:cNvCxnSpPr>
              <p:nvPr/>
            </p:nvCxnSpPr>
            <p:spPr>
              <a:xfrm flipH="1">
                <a:off x="5396836" y="2169633"/>
                <a:ext cx="1311127" cy="206932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>
                <a:stCxn id="47" idx="2"/>
                <a:endCxn id="35" idx="0"/>
              </p:cNvCxnSpPr>
              <p:nvPr/>
            </p:nvCxnSpPr>
            <p:spPr>
              <a:xfrm flipH="1">
                <a:off x="6270920" y="2169633"/>
                <a:ext cx="437043" cy="206930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>
                <a:stCxn id="47" idx="2"/>
                <a:endCxn id="36" idx="0"/>
              </p:cNvCxnSpPr>
              <p:nvPr/>
            </p:nvCxnSpPr>
            <p:spPr>
              <a:xfrm>
                <a:off x="6707963" y="2169633"/>
                <a:ext cx="437041" cy="206930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stCxn id="47" idx="2"/>
                <a:endCxn id="37" idx="0"/>
              </p:cNvCxnSpPr>
              <p:nvPr/>
            </p:nvCxnSpPr>
            <p:spPr>
              <a:xfrm>
                <a:off x="6707963" y="2169633"/>
                <a:ext cx="1311126" cy="206930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/>
            <p:cNvGrpSpPr/>
            <p:nvPr/>
          </p:nvGrpSpPr>
          <p:grpSpPr>
            <a:xfrm>
              <a:off x="5076796" y="3656723"/>
              <a:ext cx="3262333" cy="351307"/>
              <a:chOff x="5076796" y="3656723"/>
              <a:chExt cx="3262333" cy="351307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5076796" y="3851231"/>
                <a:ext cx="3262333" cy="156799"/>
              </a:xfrm>
              <a:prstGeom prst="rect">
                <a:avLst/>
              </a:prstGeom>
              <a:solidFill>
                <a:srgbClr val="002664"/>
              </a:solidFill>
              <a:ln>
                <a:solidFill>
                  <a:srgbClr val="002664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3" name="Straight Connector 42"/>
              <p:cNvCxnSpPr>
                <a:stCxn id="34" idx="2"/>
                <a:endCxn id="42" idx="0"/>
              </p:cNvCxnSpPr>
              <p:nvPr/>
            </p:nvCxnSpPr>
            <p:spPr>
              <a:xfrm>
                <a:off x="5396836" y="3656725"/>
                <a:ext cx="1311127" cy="194506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>
                <a:stCxn id="35" idx="2"/>
                <a:endCxn id="42" idx="0"/>
              </p:cNvCxnSpPr>
              <p:nvPr/>
            </p:nvCxnSpPr>
            <p:spPr>
              <a:xfrm>
                <a:off x="6270920" y="3656723"/>
                <a:ext cx="437043" cy="194508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>
                <a:stCxn id="36" idx="2"/>
                <a:endCxn id="42" idx="0"/>
              </p:cNvCxnSpPr>
              <p:nvPr/>
            </p:nvCxnSpPr>
            <p:spPr>
              <a:xfrm flipH="1">
                <a:off x="6707963" y="3656723"/>
                <a:ext cx="437041" cy="194508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>
                <a:stCxn id="37" idx="2"/>
                <a:endCxn id="42" idx="0"/>
              </p:cNvCxnSpPr>
              <p:nvPr/>
            </p:nvCxnSpPr>
            <p:spPr>
              <a:xfrm flipH="1">
                <a:off x="6707963" y="3656723"/>
                <a:ext cx="1311126" cy="194508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3" name="Straight Arrow Connector 52"/>
          <p:cNvCxnSpPr/>
          <p:nvPr/>
        </p:nvCxnSpPr>
        <p:spPr>
          <a:xfrm flipH="1">
            <a:off x="6704493" y="2561196"/>
            <a:ext cx="772393" cy="3079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Multiply 53"/>
          <p:cNvSpPr/>
          <p:nvPr/>
        </p:nvSpPr>
        <p:spPr>
          <a:xfrm>
            <a:off x="6874861" y="2484073"/>
            <a:ext cx="626056" cy="404915"/>
          </a:xfrm>
          <a:prstGeom prst="mathMultiply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/>
          <p:cNvGrpSpPr/>
          <p:nvPr/>
        </p:nvGrpSpPr>
        <p:grpSpPr>
          <a:xfrm>
            <a:off x="5562600" y="2760058"/>
            <a:ext cx="603628" cy="400110"/>
            <a:chOff x="5096978" y="2725488"/>
            <a:chExt cx="603628" cy="400110"/>
          </a:xfrm>
        </p:grpSpPr>
        <p:sp>
          <p:nvSpPr>
            <p:cNvPr id="56" name="TextBox 55"/>
            <p:cNvSpPr txBox="1"/>
            <p:nvPr/>
          </p:nvSpPr>
          <p:spPr>
            <a:xfrm>
              <a:off x="5096978" y="2725488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ST </a:t>
              </a:r>
              <a:endParaRPr lang="en-US" sz="2000" b="1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5517726" y="2865441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400800" y="2783881"/>
            <a:ext cx="603628" cy="400110"/>
            <a:chOff x="5096978" y="2725488"/>
            <a:chExt cx="603628" cy="400110"/>
          </a:xfrm>
        </p:grpSpPr>
        <p:sp>
          <p:nvSpPr>
            <p:cNvPr id="59" name="TextBox 58"/>
            <p:cNvSpPr txBox="1"/>
            <p:nvPr/>
          </p:nvSpPr>
          <p:spPr>
            <a:xfrm>
              <a:off x="5096978" y="2725488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ST </a:t>
              </a:r>
              <a:endParaRPr lang="en-US" sz="2000" b="1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517726" y="2865441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7315200" y="2768877"/>
            <a:ext cx="603628" cy="400110"/>
            <a:chOff x="5096978" y="2725488"/>
            <a:chExt cx="603628" cy="400110"/>
          </a:xfrm>
        </p:grpSpPr>
        <p:sp>
          <p:nvSpPr>
            <p:cNvPr id="62" name="TextBox 61"/>
            <p:cNvSpPr txBox="1"/>
            <p:nvPr/>
          </p:nvSpPr>
          <p:spPr>
            <a:xfrm>
              <a:off x="5096978" y="2725488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ST </a:t>
              </a:r>
              <a:endParaRPr lang="en-US" sz="2000" b="1" dirty="0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5517726" y="2865441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8229600" y="2674840"/>
            <a:ext cx="603628" cy="400110"/>
            <a:chOff x="5096978" y="2725488"/>
            <a:chExt cx="603628" cy="400110"/>
          </a:xfrm>
        </p:grpSpPr>
        <p:sp>
          <p:nvSpPr>
            <p:cNvPr id="65" name="TextBox 64"/>
            <p:cNvSpPr txBox="1"/>
            <p:nvPr/>
          </p:nvSpPr>
          <p:spPr>
            <a:xfrm>
              <a:off x="5096978" y="2725488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ST </a:t>
              </a:r>
              <a:endParaRPr lang="en-US" sz="2000" b="1" dirty="0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5517726" y="2865441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7315200" y="2200770"/>
            <a:ext cx="603628" cy="400110"/>
            <a:chOff x="5096978" y="2725488"/>
            <a:chExt cx="603628" cy="400110"/>
          </a:xfrm>
        </p:grpSpPr>
        <p:sp>
          <p:nvSpPr>
            <p:cNvPr id="68" name="TextBox 67"/>
            <p:cNvSpPr txBox="1"/>
            <p:nvPr/>
          </p:nvSpPr>
          <p:spPr>
            <a:xfrm>
              <a:off x="5096978" y="2725488"/>
              <a:ext cx="4547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LD</a:t>
              </a:r>
              <a:endParaRPr lang="en-US" sz="2000" b="1" dirty="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517726" y="2865441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228600" y="5966936"/>
            <a:ext cx="888653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D25000"/>
                </a:solidFill>
                <a:latin typeface="Arial Narrow" pitchFamily="34" charset="0"/>
                <a:ea typeface="ヒラギノ角ゴ ProN W3"/>
                <a:cs typeface="ヒラギノ角ゴ ProN W3"/>
              </a:rPr>
              <a:t>Type-checked programs guaranteed determinism (sequential semantics)</a:t>
            </a:r>
            <a:endParaRPr lang="en-US" sz="2400" b="1" dirty="0">
              <a:solidFill>
                <a:srgbClr val="D25000"/>
              </a:solidFill>
              <a:latin typeface="Arial Narrow" pitchFamily="34" charset="0"/>
              <a:ea typeface="ヒラギノ角ゴ ProN W3"/>
              <a:cs typeface="ヒラギノ角ゴ ProN W3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04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</a:rPr>
              <a:t>Memory</a:t>
            </a:r>
            <a:r>
              <a:rPr dirty="0" smtClean="0">
                <a:ea typeface="ＭＳ Ｐゴシック" charset="-128"/>
              </a:rPr>
              <a:t> Consistency</a:t>
            </a:r>
            <a:r>
              <a:rPr lang="en-US" dirty="0" smtClean="0">
                <a:ea typeface="ＭＳ Ｐゴシック" charset="-128"/>
              </a:rPr>
              <a:t> Model</a:t>
            </a:r>
            <a:endParaRPr dirty="0" smtClean="0">
              <a:ea typeface="ＭＳ Ｐゴシック" charset="-128"/>
            </a:endParaRP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57200" y="1117601"/>
            <a:ext cx="8229600" cy="3022600"/>
          </a:xfrm>
        </p:spPr>
        <p:txBody>
          <a:bodyPr/>
          <a:lstStyle/>
          <a:p>
            <a:pPr eaLnBrk="1" hangingPunct="1"/>
            <a:r>
              <a:rPr lang="en-US" sz="2600" b="1" dirty="0" smtClean="0">
                <a:latin typeface="Arial Narrow" charset="0"/>
              </a:rPr>
              <a:t>Guaranteed determinism </a:t>
            </a:r>
            <a:br>
              <a:rPr lang="en-US" sz="2600" b="1" dirty="0" smtClean="0">
                <a:latin typeface="Arial Narrow" charset="0"/>
              </a:rPr>
            </a:br>
            <a:r>
              <a:rPr lang="en-US" sz="2600" b="1" dirty="0" err="1" smtClean="0">
                <a:latin typeface="Arial Narrow" charset="0"/>
                <a:sym typeface="Symbol" charset="2"/>
              </a:rPr>
              <a:t></a:t>
            </a:r>
            <a:r>
              <a:rPr lang="en-US" sz="2600" b="1" dirty="0" smtClean="0">
                <a:latin typeface="Arial Narrow" charset="0"/>
                <a:sym typeface="Symbol" charset="2"/>
              </a:rPr>
              <a:t> </a:t>
            </a:r>
            <a:r>
              <a:rPr lang="en-US" sz="2600" b="1" dirty="0" smtClean="0">
                <a:latin typeface="Arial Narrow" charset="0"/>
              </a:rPr>
              <a:t>Read returns value of </a:t>
            </a:r>
            <a:r>
              <a:rPr lang="en-US" sz="2600" b="1" dirty="0" smtClean="0">
                <a:solidFill>
                  <a:srgbClr val="D25000"/>
                </a:solidFill>
                <a:latin typeface="Arial Narrow" charset="0"/>
              </a:rPr>
              <a:t>last </a:t>
            </a:r>
            <a:r>
              <a:rPr lang="en-US" sz="2600" b="1" dirty="0" smtClean="0">
                <a:latin typeface="Arial Narrow" charset="0"/>
              </a:rPr>
              <a:t>write in sequential order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smtClean="0">
                <a:latin typeface="Arial Narrow" charset="0"/>
              </a:rPr>
              <a:t>Same task in this parallel phase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smtClean="0">
                <a:latin typeface="Arial Narrow" charset="0"/>
              </a:rPr>
              <a:t>Or before this parallel phase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08300" y="3543300"/>
            <a:ext cx="914400" cy="22860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152554" y="3543300"/>
            <a:ext cx="914400" cy="22860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5396808" y="3543300"/>
            <a:ext cx="914400" cy="22860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3378200" y="3225800"/>
            <a:ext cx="2425700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rot="5400000">
            <a:off x="3220244" y="3385344"/>
            <a:ext cx="315912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rot="5400000">
            <a:off x="4452144" y="3385344"/>
            <a:ext cx="315912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5400000">
            <a:off x="5633244" y="3398044"/>
            <a:ext cx="315912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398044" y="6130786"/>
            <a:ext cx="2425700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5400000">
            <a:off x="3240088" y="5985530"/>
            <a:ext cx="315912" cy="1588"/>
          </a:xfrm>
          <a:prstGeom prst="straightConnector1">
            <a:avLst/>
          </a:prstGeom>
          <a:ln>
            <a:solidFill>
              <a:srgbClr val="000000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5400000">
            <a:off x="4471988" y="5985530"/>
            <a:ext cx="315912" cy="1588"/>
          </a:xfrm>
          <a:prstGeom prst="straightConnector1">
            <a:avLst/>
          </a:prstGeom>
          <a:ln>
            <a:solidFill>
              <a:srgbClr val="000000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>
            <a:off x="5653088" y="5998230"/>
            <a:ext cx="315912" cy="1588"/>
          </a:xfrm>
          <a:prstGeom prst="straightConnector1">
            <a:avLst/>
          </a:prstGeom>
          <a:ln>
            <a:solidFill>
              <a:srgbClr val="000000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rot="5400000">
            <a:off x="4470400" y="6295886"/>
            <a:ext cx="315912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5400000">
            <a:off x="4452144" y="3105944"/>
            <a:ext cx="315912" cy="1588"/>
          </a:xfrm>
          <a:prstGeom prst="straightConnector1">
            <a:avLst/>
          </a:prstGeom>
          <a:ln>
            <a:solidFill>
              <a:srgbClr val="000000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915413" y="5129768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 Narrow" pitchFamily="34" charset="0"/>
              </a:rPr>
              <a:t>LD 0xa</a:t>
            </a:r>
            <a:endParaRPr lang="en-US" b="1" dirty="0">
              <a:latin typeface="Arial Narrow" pitchFamily="34" charset="0"/>
            </a:endParaRPr>
          </a:p>
        </p:txBody>
      </p:sp>
      <p:grpSp>
        <p:nvGrpSpPr>
          <p:cNvPr id="2" name="Group 29"/>
          <p:cNvGrpSpPr/>
          <p:nvPr/>
        </p:nvGrpSpPr>
        <p:grpSpPr>
          <a:xfrm>
            <a:off x="2728383" y="3955535"/>
            <a:ext cx="976930" cy="1403865"/>
            <a:chOff x="2728383" y="3955535"/>
            <a:chExt cx="976930" cy="1403865"/>
          </a:xfrm>
        </p:grpSpPr>
        <p:sp>
          <p:nvSpPr>
            <p:cNvPr id="25" name="TextBox 24"/>
            <p:cNvSpPr txBox="1"/>
            <p:nvPr/>
          </p:nvSpPr>
          <p:spPr>
            <a:xfrm>
              <a:off x="2908300" y="3955535"/>
              <a:ext cx="797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latin typeface="Arial Narrow" pitchFamily="34" charset="0"/>
                </a:rPr>
                <a:t>ST 0xa</a:t>
              </a:r>
              <a:endParaRPr lang="en-US" b="1" dirty="0">
                <a:latin typeface="Arial Narrow" pitchFamily="34" charset="0"/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>
              <a:off x="2728383" y="4165600"/>
              <a:ext cx="243417" cy="1193800"/>
            </a:xfrm>
            <a:custGeom>
              <a:avLst/>
              <a:gdLst>
                <a:gd name="connsiteX0" fmla="*/ 243417 w 243417"/>
                <a:gd name="connsiteY0" fmla="*/ 0 h 1193800"/>
                <a:gd name="connsiteX1" fmla="*/ 2117 w 243417"/>
                <a:gd name="connsiteY1" fmla="*/ 685800 h 1193800"/>
                <a:gd name="connsiteX2" fmla="*/ 230717 w 243417"/>
                <a:gd name="connsiteY2" fmla="*/ 1193800 h 119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417" h="1193800">
                  <a:moveTo>
                    <a:pt x="243417" y="0"/>
                  </a:moveTo>
                  <a:cubicBezTo>
                    <a:pt x="123825" y="243416"/>
                    <a:pt x="4234" y="486833"/>
                    <a:pt x="2117" y="685800"/>
                  </a:cubicBezTo>
                  <a:cubicBezTo>
                    <a:pt x="0" y="884767"/>
                    <a:pt x="230717" y="1193800"/>
                    <a:pt x="230717" y="1193800"/>
                  </a:cubicBezTo>
                </a:path>
              </a:pathLst>
            </a:custGeom>
            <a:ln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31"/>
          <p:cNvGrpSpPr/>
          <p:nvPr/>
        </p:nvGrpSpPr>
        <p:grpSpPr>
          <a:xfrm>
            <a:off x="6527108" y="3374003"/>
            <a:ext cx="1609504" cy="2587486"/>
            <a:chOff x="2117651" y="3454400"/>
            <a:chExt cx="1609504" cy="2587486"/>
          </a:xfrm>
        </p:grpSpPr>
        <p:sp>
          <p:nvSpPr>
            <p:cNvPr id="28" name="Left Bracket 27"/>
            <p:cNvSpPr/>
            <p:nvPr/>
          </p:nvSpPr>
          <p:spPr>
            <a:xfrm rot="10800000">
              <a:off x="2117651" y="3454400"/>
              <a:ext cx="473150" cy="2587486"/>
            </a:xfrm>
            <a:prstGeom prst="leftBracket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1601" y="4321909"/>
              <a:ext cx="1085554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Arial Narrow" pitchFamily="34" charset="0"/>
                </a:rPr>
                <a:t>Parallel</a:t>
              </a:r>
            </a:p>
            <a:p>
              <a:r>
                <a:rPr lang="en-US" sz="2400" b="1" dirty="0" smtClean="0">
                  <a:latin typeface="Arial Narrow" pitchFamily="34" charset="0"/>
                </a:rPr>
                <a:t>Phase</a:t>
              </a:r>
              <a:endParaRPr lang="en-US" sz="2400" b="1" dirty="0">
                <a:latin typeface="Arial Narrow" pitchFamily="34" charset="0"/>
              </a:endParaRPr>
            </a:p>
          </p:txBody>
        </p:sp>
      </p:grpSp>
      <p:sp>
        <p:nvSpPr>
          <p:cNvPr id="31" name="Freeform 30"/>
          <p:cNvSpPr/>
          <p:nvPr/>
        </p:nvSpPr>
        <p:spPr>
          <a:xfrm>
            <a:off x="2389717" y="2971800"/>
            <a:ext cx="607483" cy="2311400"/>
          </a:xfrm>
          <a:custGeom>
            <a:avLst/>
            <a:gdLst>
              <a:gd name="connsiteX0" fmla="*/ 607483 w 607483"/>
              <a:gd name="connsiteY0" fmla="*/ 0 h 2311400"/>
              <a:gd name="connsiteX1" fmla="*/ 23283 w 607483"/>
              <a:gd name="connsiteY1" fmla="*/ 1600200 h 2311400"/>
              <a:gd name="connsiteX2" fmla="*/ 467783 w 607483"/>
              <a:gd name="connsiteY2" fmla="*/ 2311400 h 231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7483" h="2311400">
                <a:moveTo>
                  <a:pt x="607483" y="0"/>
                </a:moveTo>
                <a:cubicBezTo>
                  <a:pt x="327024" y="607483"/>
                  <a:pt x="46566" y="1214967"/>
                  <a:pt x="23283" y="1600200"/>
                </a:cubicBezTo>
                <a:cubicBezTo>
                  <a:pt x="0" y="1985433"/>
                  <a:pt x="467783" y="2311400"/>
                  <a:pt x="467783" y="2311400"/>
                </a:cubicBezTo>
              </a:path>
            </a:pathLst>
          </a:cu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37"/>
          <p:cNvGrpSpPr/>
          <p:nvPr/>
        </p:nvGrpSpPr>
        <p:grpSpPr>
          <a:xfrm>
            <a:off x="3722045" y="3955535"/>
            <a:ext cx="2456587" cy="1358898"/>
            <a:chOff x="3722045" y="3955535"/>
            <a:chExt cx="2456587" cy="1358898"/>
          </a:xfrm>
        </p:grpSpPr>
        <p:sp>
          <p:nvSpPr>
            <p:cNvPr id="34" name="TextBox 33"/>
            <p:cNvSpPr txBox="1"/>
            <p:nvPr/>
          </p:nvSpPr>
          <p:spPr>
            <a:xfrm>
              <a:off x="5381619" y="3955535"/>
              <a:ext cx="797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latin typeface="Arial Narrow" pitchFamily="34" charset="0"/>
                </a:rPr>
                <a:t>ST 0xa</a:t>
              </a:r>
              <a:endParaRPr lang="en-US" b="1" dirty="0">
                <a:solidFill>
                  <a:srgbClr val="FF0000"/>
                </a:solidFill>
                <a:latin typeface="Arial Narrow" pitchFamily="34" charset="0"/>
              </a:endParaRPr>
            </a:p>
          </p:txBody>
        </p:sp>
        <p:cxnSp>
          <p:nvCxnSpPr>
            <p:cNvPr id="37" name="Straight Arrow Connector 36"/>
            <p:cNvCxnSpPr>
              <a:stCxn id="34" idx="1"/>
              <a:endCxn id="24" idx="3"/>
            </p:cNvCxnSpPr>
            <p:nvPr/>
          </p:nvCxnSpPr>
          <p:spPr>
            <a:xfrm rot="10800000" flipV="1">
              <a:off x="3722045" y="4140200"/>
              <a:ext cx="1659575" cy="1174233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Multiply 38"/>
          <p:cNvSpPr/>
          <p:nvPr/>
        </p:nvSpPr>
        <p:spPr>
          <a:xfrm>
            <a:off x="5138738" y="3810000"/>
            <a:ext cx="1346200" cy="685800"/>
          </a:xfrm>
          <a:prstGeom prst="mathMultiply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710842" y="3998532"/>
            <a:ext cx="15616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 Narrow" pitchFamily="34" charset="0"/>
              </a:rPr>
              <a:t>Coherence</a:t>
            </a:r>
          </a:p>
          <a:p>
            <a:r>
              <a:rPr lang="en-US" sz="2400" b="1" dirty="0" smtClean="0">
                <a:latin typeface="Arial Narrow" pitchFamily="34" charset="0"/>
              </a:rPr>
              <a:t>Mechanism</a:t>
            </a:r>
            <a:endParaRPr lang="en-US" sz="2400" b="1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620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</a:rPr>
              <a:t>Cache </a:t>
            </a:r>
            <a:r>
              <a:rPr dirty="0" smtClean="0">
                <a:ea typeface="ＭＳ Ｐゴシック" charset="-128"/>
              </a:rPr>
              <a:t>Coherence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b="1" dirty="0" smtClean="0">
                <a:latin typeface="Arial Narrow" charset="0"/>
              </a:rPr>
              <a:t>Coherence Enforcement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smtClean="0">
                <a:latin typeface="Arial Narrow" charset="0"/>
              </a:rPr>
              <a:t>Invalidate stale copies in caches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smtClean="0">
                <a:latin typeface="Arial Narrow" charset="0"/>
              </a:rPr>
              <a:t>Track one up-to-date copy</a:t>
            </a:r>
          </a:p>
          <a:p>
            <a:pPr eaLnBrk="1" hangingPunct="1"/>
            <a:r>
              <a:rPr lang="en-US" b="1" dirty="0" smtClean="0">
                <a:latin typeface="Arial Narrow" charset="0"/>
              </a:rPr>
              <a:t>Explicit effects</a:t>
            </a:r>
          </a:p>
          <a:p>
            <a:pPr lvl="1" eaLnBrk="1" hangingPunct="1"/>
            <a:r>
              <a:rPr lang="en-US" b="1" dirty="0" smtClean="0">
                <a:latin typeface="Arial Narrow" charset="0"/>
              </a:rPr>
              <a:t>Compiler knows all writeable regions in this parallel phase</a:t>
            </a:r>
          </a:p>
          <a:p>
            <a:pPr lvl="1" eaLnBrk="1" hangingPunct="1"/>
            <a:r>
              <a:rPr lang="en-US" b="1" dirty="0" smtClean="0">
                <a:latin typeface="Arial Narrow" charset="0"/>
              </a:rPr>
              <a:t>Cache can </a:t>
            </a:r>
            <a:r>
              <a:rPr lang="en-US" b="1" dirty="0" smtClean="0">
                <a:solidFill>
                  <a:srgbClr val="D25000"/>
                </a:solidFill>
                <a:latin typeface="Arial Narrow" charset="0"/>
              </a:rPr>
              <a:t>self-invalidate</a:t>
            </a:r>
            <a:r>
              <a:rPr lang="en-US" b="1" dirty="0" smtClean="0">
                <a:latin typeface="Arial Narrow" charset="0"/>
              </a:rPr>
              <a:t> before next parallel phase</a:t>
            </a:r>
          </a:p>
          <a:p>
            <a:pPr lvl="2" eaLnBrk="1" hangingPunct="1"/>
            <a:r>
              <a:rPr lang="en-US" b="1" dirty="0" smtClean="0">
                <a:latin typeface="Arial Narrow" charset="0"/>
              </a:rPr>
              <a:t>Invalidates data in writeable regions not accessed by itself</a:t>
            </a:r>
          </a:p>
          <a:p>
            <a:r>
              <a:rPr lang="en-US" b="1" dirty="0" smtClean="0">
                <a:latin typeface="Arial Narrow" charset="0"/>
              </a:rPr>
              <a:t>Registration</a:t>
            </a:r>
          </a:p>
          <a:p>
            <a:pPr lvl="1"/>
            <a:r>
              <a:rPr lang="en-US" b="1" dirty="0" smtClean="0">
                <a:latin typeface="Arial Narrow" charset="0"/>
              </a:rPr>
              <a:t>Directory keeps track of </a:t>
            </a:r>
            <a:r>
              <a:rPr lang="en-US" b="1" dirty="0" smtClean="0">
                <a:solidFill>
                  <a:srgbClr val="D25000"/>
                </a:solidFill>
                <a:latin typeface="Arial Narrow" charset="0"/>
              </a:rPr>
              <a:t>one</a:t>
            </a:r>
            <a:r>
              <a:rPr lang="en-US" b="1" dirty="0" smtClean="0">
                <a:latin typeface="Arial Narrow" charset="0"/>
              </a:rPr>
              <a:t> up-to-date copy</a:t>
            </a:r>
          </a:p>
          <a:p>
            <a:pPr lvl="1"/>
            <a:r>
              <a:rPr lang="en-US" b="1" dirty="0" smtClean="0">
                <a:latin typeface="Arial Narrow" charset="0"/>
              </a:rPr>
              <a:t>Writer updates before next parallel phase</a:t>
            </a:r>
          </a:p>
          <a:p>
            <a:pPr lvl="1" eaLnBrk="1" hangingPunct="1">
              <a:buFont typeface="Arial" charset="0"/>
              <a:buNone/>
            </a:pPr>
            <a:endParaRPr lang="en-US" b="1" dirty="0" smtClean="0">
              <a:latin typeface="Arial Narrow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58208" y="2146300"/>
            <a:ext cx="3366192" cy="365760"/>
          </a:xfrm>
          <a:prstGeom prst="rect">
            <a:avLst/>
          </a:prstGeom>
          <a:noFill/>
          <a:ln w="38100" cap="flat" cmpd="sng" algn="ctr">
            <a:solidFill>
              <a:srgbClr val="D25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358207" y="1714500"/>
            <a:ext cx="4013893" cy="365760"/>
          </a:xfrm>
          <a:prstGeom prst="rect">
            <a:avLst/>
          </a:prstGeom>
          <a:noFill/>
          <a:ln w="38100" cap="flat" cmpd="sng" algn="ctr">
            <a:solidFill>
              <a:srgbClr val="D25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867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9" grpId="0" build="p"/>
      <p:bldP spid="6" grpId="0" animBg="1"/>
      <p:bldP spid="5" grpId="0" animBg="1"/>
      <p:bldP spid="5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dirty="0" smtClean="0">
                <a:ea typeface="ＭＳ Ｐゴシック" charset="-128"/>
              </a:rPr>
              <a:t>Bas</a:t>
            </a:r>
            <a:r>
              <a:rPr lang="en-US" dirty="0" smtClean="0">
                <a:ea typeface="ＭＳ Ｐゴシック" charset="-128"/>
              </a:rPr>
              <a:t>ic</a:t>
            </a:r>
            <a:r>
              <a:rPr dirty="0" smtClean="0">
                <a:ea typeface="ＭＳ Ｐゴシック" charset="-128"/>
              </a:rPr>
              <a:t> </a:t>
            </a:r>
            <a:r>
              <a:rPr dirty="0" err="1" smtClean="0">
                <a:ea typeface="ＭＳ Ｐゴシック" charset="-128"/>
              </a:rPr>
              <a:t>DeNovo</a:t>
            </a:r>
            <a:r>
              <a:rPr dirty="0" smtClean="0">
                <a:ea typeface="ＭＳ Ｐゴシック" charset="-128"/>
              </a:rPr>
              <a:t> Coherence</a:t>
            </a:r>
            <a:r>
              <a:rPr lang="en-US" dirty="0" smtClean="0">
                <a:ea typeface="ＭＳ Ｐゴシック" charset="-128"/>
              </a:rPr>
              <a:t> [PACT’11]</a:t>
            </a:r>
            <a:endParaRPr dirty="0" smtClean="0">
              <a:ea typeface="ＭＳ Ｐゴシック" charset="-128"/>
            </a:endParaRP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534400" cy="56388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600" b="1" dirty="0" smtClean="0">
                <a:latin typeface="Arial Narrow" charset="0"/>
              </a:rPr>
              <a:t>Assume (for now): Private L1, shared L2; single word line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latin typeface="Arial Narrow" charset="0"/>
              </a:rPr>
              <a:t>Data-race freedom at word granularity</a:t>
            </a:r>
          </a:p>
          <a:p>
            <a:pPr marL="457200" lvl="1" indent="0">
              <a:spcBef>
                <a:spcPts val="0"/>
              </a:spcBef>
              <a:spcAft>
                <a:spcPts val="600"/>
              </a:spcAft>
              <a:buNone/>
            </a:pPr>
            <a:endParaRPr lang="en-US" b="1" dirty="0" smtClean="0">
              <a:latin typeface="Arial Narrow" charset="0"/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600" dirty="0">
                <a:latin typeface="Arial Narrow" charset="0"/>
              </a:rPr>
              <a:t>No transient </a:t>
            </a:r>
            <a:r>
              <a:rPr lang="en-US" sz="2600" dirty="0" smtClean="0">
                <a:latin typeface="Arial Narrow" charset="0"/>
              </a:rPr>
              <a:t>states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z="2600" b="1" dirty="0" smtClean="0">
              <a:latin typeface="Arial Narrow" charset="0"/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600" dirty="0">
                <a:latin typeface="Arial Narrow" charset="0"/>
              </a:rPr>
              <a:t>No invalidation traffic, no false sharing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z="2600" dirty="0">
              <a:latin typeface="Arial Narrow" charset="0"/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600" b="1" dirty="0" smtClean="0">
                <a:latin typeface="Arial Narrow" charset="0"/>
              </a:rPr>
              <a:t>No directory storage overhead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latin typeface="Arial Narrow" charset="0"/>
              </a:rPr>
              <a:t>L2 data arrays double as </a:t>
            </a:r>
            <a:r>
              <a:rPr lang="en-US" b="1" dirty="0" smtClean="0">
                <a:solidFill>
                  <a:srgbClr val="000000"/>
                </a:solidFill>
                <a:latin typeface="Arial Narrow" charset="0"/>
              </a:rPr>
              <a:t>directory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latin typeface="Arial Narrow" charset="0"/>
              </a:rPr>
              <a:t>Keep </a:t>
            </a:r>
            <a:r>
              <a:rPr lang="en-US" b="1" dirty="0" smtClean="0">
                <a:solidFill>
                  <a:srgbClr val="D25000"/>
                </a:solidFill>
                <a:latin typeface="Arial Narrow" charset="0"/>
              </a:rPr>
              <a:t>valid</a:t>
            </a:r>
            <a:r>
              <a:rPr lang="en-US" b="1" dirty="0" smtClean="0">
                <a:latin typeface="Arial Narrow" charset="0"/>
              </a:rPr>
              <a:t> data or </a:t>
            </a:r>
            <a:r>
              <a:rPr lang="en-US" b="1" dirty="0" smtClean="0">
                <a:solidFill>
                  <a:srgbClr val="D45A0F"/>
                </a:solidFill>
                <a:latin typeface="Arial Narrow" charset="0"/>
              </a:rPr>
              <a:t>registered</a:t>
            </a:r>
            <a:r>
              <a:rPr lang="en-US" b="1" dirty="0" smtClean="0">
                <a:latin typeface="Arial Narrow" charset="0"/>
              </a:rPr>
              <a:t> core id</a:t>
            </a:r>
          </a:p>
          <a:p>
            <a:pPr marL="457200" lvl="1" indent="0">
              <a:spcBef>
                <a:spcPts val="0"/>
              </a:spcBef>
              <a:spcAft>
                <a:spcPts val="600"/>
              </a:spcAft>
              <a:buNone/>
            </a:pPr>
            <a:endParaRPr lang="en-US" b="1" dirty="0" smtClean="0">
              <a:latin typeface="Arial Narrow" charset="0"/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600" dirty="0" smtClean="0">
                <a:latin typeface="Arial Narrow" charset="0"/>
              </a:rPr>
              <a:t>Touched bit: set if word read in the phase</a:t>
            </a:r>
            <a:endParaRPr lang="en-US" sz="2600" b="1" dirty="0" smtClean="0">
              <a:latin typeface="Arial Narrow" charset="0"/>
            </a:endParaRPr>
          </a:p>
          <a:p>
            <a:pPr marL="0" indent="0">
              <a:spcAft>
                <a:spcPts val="600"/>
              </a:spcAft>
              <a:buNone/>
            </a:pPr>
            <a:endParaRPr lang="en-US" b="1" dirty="0" smtClean="0">
              <a:latin typeface="Arial Narrow" charset="0"/>
            </a:endParaRPr>
          </a:p>
          <a:p>
            <a:pPr>
              <a:spcAft>
                <a:spcPts val="600"/>
              </a:spcAft>
              <a:buNone/>
            </a:pPr>
            <a:endParaRPr lang="en-US" b="1" dirty="0" smtClean="0">
              <a:latin typeface="Arial Narro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57800" y="4800600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solidFill>
                  <a:srgbClr val="D45A0F"/>
                </a:solidFill>
                <a:latin typeface="Arial Narrow"/>
                <a:cs typeface="Arial Narrow"/>
              </a:rPr>
              <a:t>registry</a:t>
            </a:r>
            <a:endParaRPr lang="en-US" sz="2200" b="1" dirty="0">
              <a:solidFill>
                <a:srgbClr val="D45A0F"/>
              </a:solidFill>
              <a:latin typeface="Arial Narrow"/>
              <a:cs typeface="Arial Narrow"/>
            </a:endParaRPr>
          </a:p>
        </p:txBody>
      </p:sp>
      <p:grpSp>
        <p:nvGrpSpPr>
          <p:cNvPr id="2" name="Group 24"/>
          <p:cNvGrpSpPr/>
          <p:nvPr/>
        </p:nvGrpSpPr>
        <p:grpSpPr>
          <a:xfrm>
            <a:off x="4953000" y="2460919"/>
            <a:ext cx="3962400" cy="2111081"/>
            <a:chOff x="3304102" y="3595279"/>
            <a:chExt cx="4603857" cy="2148275"/>
          </a:xfrm>
        </p:grpSpPr>
        <p:sp>
          <p:nvSpPr>
            <p:cNvPr id="6" name="Oval 5"/>
            <p:cNvSpPr/>
            <p:nvPr/>
          </p:nvSpPr>
          <p:spPr>
            <a:xfrm>
              <a:off x="3304102" y="3595279"/>
              <a:ext cx="1344288" cy="76615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Invalid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6685062" y="3595279"/>
              <a:ext cx="1222897" cy="76615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Valid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4603662" y="4977404"/>
              <a:ext cx="1976261" cy="76615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Registered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/>
            <p:cNvCxnSpPr>
              <a:endCxn id="7" idx="2"/>
            </p:cNvCxnSpPr>
            <p:nvPr/>
          </p:nvCxnSpPr>
          <p:spPr>
            <a:xfrm>
              <a:off x="4632137" y="3978353"/>
              <a:ext cx="2052925" cy="1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4444291" y="4249229"/>
              <a:ext cx="616776" cy="809329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8" idx="7"/>
              <a:endCxn id="7" idx="3"/>
            </p:cNvCxnSpPr>
            <p:nvPr/>
          </p:nvCxnSpPr>
          <p:spPr>
            <a:xfrm flipV="1">
              <a:off x="6290507" y="4249229"/>
              <a:ext cx="573645" cy="840375"/>
            </a:xfrm>
            <a:prstGeom prst="straightConnector1">
              <a:avLst/>
            </a:prstGeom>
            <a:ln>
              <a:solidFill>
                <a:srgbClr val="000000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061066" y="3613957"/>
              <a:ext cx="7491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Read</a:t>
              </a:r>
              <a:endParaRPr lang="en-US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755747" y="4502874"/>
              <a:ext cx="7617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Write</a:t>
              </a:r>
              <a:endParaRPr lang="en-US" b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818176" y="4270246"/>
              <a:ext cx="7617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Write</a:t>
              </a:r>
              <a:endParaRPr lang="en-US" b="1" dirty="0"/>
            </a:p>
          </p:txBody>
        </p:sp>
      </p:grpSp>
      <p:cxnSp>
        <p:nvCxnSpPr>
          <p:cNvPr id="4" name="Straight Connector 3"/>
          <p:cNvCxnSpPr/>
          <p:nvPr/>
        </p:nvCxnSpPr>
        <p:spPr>
          <a:xfrm>
            <a:off x="4038600" y="5029200"/>
            <a:ext cx="1185644" cy="0"/>
          </a:xfrm>
          <a:prstGeom prst="line">
            <a:avLst/>
          </a:prstGeom>
          <a:ln w="38100">
            <a:solidFill>
              <a:srgbClr val="D25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rc 24"/>
          <p:cNvSpPr/>
          <p:nvPr/>
        </p:nvSpPr>
        <p:spPr>
          <a:xfrm rot="2714513">
            <a:off x="6671902" y="4202341"/>
            <a:ext cx="661754" cy="653005"/>
          </a:xfrm>
          <a:prstGeom prst="arc">
            <a:avLst>
              <a:gd name="adj1" fmla="val 19103066"/>
              <a:gd name="adj2" fmla="val 7658367"/>
            </a:avLst>
          </a:prstGeom>
          <a:ln w="254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/>
          <p:cNvSpPr/>
          <p:nvPr/>
        </p:nvSpPr>
        <p:spPr>
          <a:xfrm rot="13313963">
            <a:off x="8043998" y="2257507"/>
            <a:ext cx="661754" cy="653005"/>
          </a:xfrm>
          <a:prstGeom prst="arc">
            <a:avLst>
              <a:gd name="adj1" fmla="val 19103066"/>
              <a:gd name="adj2" fmla="val 7658367"/>
            </a:avLst>
          </a:prstGeom>
          <a:ln w="254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7345387" y="4419600"/>
            <a:ext cx="131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Read, Write</a:t>
            </a:r>
            <a:endParaRPr 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8023029" y="1905000"/>
            <a:ext cx="663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Read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42595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5" grpId="0" animBg="1"/>
      <p:bldP spid="28" grpId="0" animBg="1"/>
      <p:bldP spid="29" grpId="0"/>
      <p:bldP spid="3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Run</a:t>
            </a:r>
            <a:endParaRPr lang="en-US" dirty="0"/>
          </a:p>
        </p:txBody>
      </p:sp>
      <p:graphicFrame>
        <p:nvGraphicFramePr>
          <p:cNvPr id="4" name="표 73"/>
          <p:cNvGraphicFramePr>
            <a:graphicFrameLocks noGrp="1"/>
          </p:cNvGraphicFramePr>
          <p:nvPr/>
        </p:nvGraphicFramePr>
        <p:xfrm>
          <a:off x="3958735" y="1860280"/>
          <a:ext cx="1036320" cy="1463040"/>
        </p:xfrm>
        <a:graphic>
          <a:graphicData uri="http://schemas.openxmlformats.org/drawingml/2006/table">
            <a:tbl>
              <a:tblPr/>
              <a:tblGrid>
                <a:gridCol w="201507"/>
                <a:gridCol w="316653"/>
                <a:gridCol w="201507"/>
                <a:gridCol w="316653"/>
              </a:tblGrid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5" name="내용 개체 틀 2"/>
          <p:cNvSpPr txBox="1">
            <a:spLocks/>
          </p:cNvSpPr>
          <p:nvPr/>
        </p:nvSpPr>
        <p:spPr bwMode="auto">
          <a:xfrm>
            <a:off x="422060" y="1404689"/>
            <a:ext cx="3338555" cy="4285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class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S_type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{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	X in DeNovo-region        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ts val="455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	Y in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DeNovo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-region     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}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S _type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S[size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];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...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Phase1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</a:t>
            </a:r>
            <a:r>
              <a:rPr kumimoji="0" lang="en-US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writes      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{</a:t>
            </a:r>
            <a:r>
              <a:rPr kumimoji="0" lang="en-US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//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DeNovo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effect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	</a:t>
            </a:r>
            <a:r>
              <a:rPr kumimoji="0" lang="en-US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foreach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i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in 0, size {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		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S[i].X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= …;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	}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	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self_invalidate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(      );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}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grpSp>
        <p:nvGrpSpPr>
          <p:cNvPr id="3" name="Group 5"/>
          <p:cNvGrpSpPr/>
          <p:nvPr/>
        </p:nvGrpSpPr>
        <p:grpSpPr>
          <a:xfrm>
            <a:off x="1811904" y="1752600"/>
            <a:ext cx="916056" cy="2631083"/>
            <a:chOff x="1296792" y="1888035"/>
            <a:chExt cx="916056" cy="2631083"/>
          </a:xfrm>
        </p:grpSpPr>
        <p:grpSp>
          <p:nvGrpSpPr>
            <p:cNvPr id="6" name="Group 30"/>
            <p:cNvGrpSpPr/>
            <p:nvPr/>
          </p:nvGrpSpPr>
          <p:grpSpPr>
            <a:xfrm>
              <a:off x="2075688" y="1888035"/>
              <a:ext cx="137160" cy="457200"/>
              <a:chOff x="2075688" y="1888035"/>
              <a:chExt cx="137160" cy="457200"/>
            </a:xfrm>
          </p:grpSpPr>
          <p:sp>
            <p:nvSpPr>
              <p:cNvPr id="11" name="직사각형 26"/>
              <p:cNvSpPr/>
              <p:nvPr/>
            </p:nvSpPr>
            <p:spPr>
              <a:xfrm>
                <a:off x="2075688" y="1888035"/>
                <a:ext cx="137160" cy="137160"/>
              </a:xfrm>
              <a:prstGeom prst="rect">
                <a:avLst/>
              </a:prstGeom>
              <a:solidFill>
                <a:srgbClr val="306CFF"/>
              </a:solidFill>
              <a:ln>
                <a:solidFill>
                  <a:srgbClr val="306C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직사각형 27"/>
              <p:cNvSpPr/>
              <p:nvPr/>
            </p:nvSpPr>
            <p:spPr>
              <a:xfrm>
                <a:off x="2075688" y="2208075"/>
                <a:ext cx="137160" cy="137160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직사각형 30"/>
            <p:cNvSpPr/>
            <p:nvPr/>
          </p:nvSpPr>
          <p:spPr>
            <a:xfrm>
              <a:off x="1709928" y="4381958"/>
              <a:ext cx="137160" cy="137160"/>
            </a:xfrm>
            <a:prstGeom prst="rect">
              <a:avLst/>
            </a:prstGeom>
            <a:solidFill>
              <a:srgbClr val="3366FF"/>
            </a:solidFill>
            <a:ln>
              <a:solidFill>
                <a:srgbClr val="33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296792" y="3276383"/>
              <a:ext cx="137160" cy="137160"/>
            </a:xfrm>
            <a:prstGeom prst="rect">
              <a:avLst/>
            </a:prstGeom>
            <a:solidFill>
              <a:srgbClr val="3366FF"/>
            </a:solidFill>
            <a:ln>
              <a:solidFill>
                <a:srgbClr val="33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760615" y="1382998"/>
            <a:ext cx="144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L1 of Core 1 </a:t>
            </a:r>
            <a:endParaRPr lang="en-US" dirty="0"/>
          </a:p>
        </p:txBody>
      </p:sp>
      <p:graphicFrame>
        <p:nvGraphicFramePr>
          <p:cNvPr id="21" name="표 73"/>
          <p:cNvGraphicFramePr>
            <a:graphicFrameLocks noGrp="1"/>
          </p:cNvGraphicFramePr>
          <p:nvPr/>
        </p:nvGraphicFramePr>
        <p:xfrm>
          <a:off x="3958735" y="1860280"/>
          <a:ext cx="1036320" cy="1463040"/>
        </p:xfrm>
        <a:graphic>
          <a:graphicData uri="http://schemas.openxmlformats.org/drawingml/2006/table">
            <a:tbl>
              <a:tblPr/>
              <a:tblGrid>
                <a:gridCol w="201507"/>
                <a:gridCol w="316653"/>
                <a:gridCol w="201507"/>
                <a:gridCol w="316653"/>
              </a:tblGrid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I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I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I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6807200" y="1382998"/>
            <a:ext cx="1444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L1 of Core 2 </a:t>
            </a:r>
            <a:endParaRPr lang="en-US" dirty="0"/>
          </a:p>
        </p:txBody>
      </p:sp>
      <p:graphicFrame>
        <p:nvGraphicFramePr>
          <p:cNvPr id="27" name="표 54"/>
          <p:cNvGraphicFramePr>
            <a:graphicFrameLocks noGrp="1"/>
          </p:cNvGraphicFramePr>
          <p:nvPr/>
        </p:nvGraphicFramePr>
        <p:xfrm>
          <a:off x="6995922" y="1860280"/>
          <a:ext cx="1036320" cy="1463040"/>
        </p:xfrm>
        <a:graphic>
          <a:graphicData uri="http://schemas.openxmlformats.org/drawingml/2006/table">
            <a:tbl>
              <a:tblPr/>
              <a:tblGrid>
                <a:gridCol w="201507"/>
                <a:gridCol w="316653"/>
                <a:gridCol w="201507"/>
                <a:gridCol w="316653"/>
              </a:tblGrid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  <a:cs typeface="Calibri"/>
                        </a:rPr>
                        <a:t>I</a:t>
                      </a:r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+mn-lt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D9D9D9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I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I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5494165" y="3743325"/>
            <a:ext cx="1313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Shared L2</a:t>
            </a:r>
            <a:endParaRPr lang="en-US" dirty="0"/>
          </a:p>
        </p:txBody>
      </p:sp>
      <p:graphicFrame>
        <p:nvGraphicFramePr>
          <p:cNvPr id="32" name="표 63"/>
          <p:cNvGraphicFramePr>
            <a:graphicFrameLocks noGrp="1"/>
          </p:cNvGraphicFramePr>
          <p:nvPr/>
        </p:nvGraphicFramePr>
        <p:xfrm>
          <a:off x="5587492" y="4289195"/>
          <a:ext cx="1036320" cy="1463040"/>
        </p:xfrm>
        <a:graphic>
          <a:graphicData uri="http://schemas.openxmlformats.org/drawingml/2006/table">
            <a:tbl>
              <a:tblPr/>
              <a:tblGrid>
                <a:gridCol w="201507"/>
                <a:gridCol w="316653"/>
                <a:gridCol w="201507"/>
                <a:gridCol w="316653"/>
              </a:tblGrid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  <a:cs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  <a:cs typeface="Calibri"/>
                        </a:rPr>
                        <a:t>C1</a:t>
                      </a:r>
                      <a:endParaRPr lang="en-US" sz="1400" b="1" i="0" u="none" strike="noStrike" baseline="-10000" dirty="0">
                        <a:solidFill>
                          <a:schemeClr val="bg1"/>
                        </a:solidFill>
                        <a:latin typeface="+mn-lt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C1</a:t>
                      </a:r>
                      <a:endParaRPr lang="en-US" sz="1400" b="1" i="0" u="none" strike="noStrike" baseline="-10000" dirty="0" smtClean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C1</a:t>
                      </a:r>
                      <a:endParaRPr lang="en-US" sz="1400" b="1" i="0" u="none" strike="noStrike" baseline="-10000" dirty="0" smtClean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C2</a:t>
                      </a:r>
                      <a:endParaRPr lang="en-US" sz="1400" b="1" i="0" u="none" strike="noStrike" baseline="-10000" dirty="0" smtClean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C2</a:t>
                      </a:r>
                      <a:endParaRPr lang="en-US" sz="1400" b="1" i="0" u="none" strike="noStrike" baseline="-10000" dirty="0" smtClean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C2</a:t>
                      </a:r>
                      <a:endParaRPr lang="en-US" sz="1400" b="1" i="0" u="none" strike="noStrike" baseline="-10000" dirty="0" smtClean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34" name="직사각형 94"/>
          <p:cNvSpPr/>
          <p:nvPr/>
        </p:nvSpPr>
        <p:spPr>
          <a:xfrm>
            <a:off x="3581401" y="4968602"/>
            <a:ext cx="1564568" cy="721165"/>
          </a:xfrm>
          <a:prstGeom prst="rect">
            <a:avLst/>
          </a:prstGeom>
          <a:noFill/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chemeClr val="tx1"/>
                </a:solidFill>
              </a:rPr>
              <a:t>R = R</a:t>
            </a:r>
            <a:r>
              <a:rPr lang="en-US" sz="1600" dirty="0" smtClean="0">
                <a:solidFill>
                  <a:schemeClr val="tx1"/>
                </a:solidFill>
              </a:rPr>
              <a:t>egistered</a:t>
            </a:r>
          </a:p>
          <a:p>
            <a:r>
              <a:rPr lang="en-US" sz="1600" b="1" dirty="0" smtClean="0">
                <a:solidFill>
                  <a:schemeClr val="tx1"/>
                </a:solidFill>
              </a:rPr>
              <a:t>V = V</a:t>
            </a:r>
            <a:r>
              <a:rPr lang="en-US" sz="1600" dirty="0" smtClean="0">
                <a:solidFill>
                  <a:schemeClr val="tx1"/>
                </a:solidFill>
              </a:rPr>
              <a:t>alid</a:t>
            </a:r>
          </a:p>
          <a:p>
            <a:r>
              <a:rPr lang="en-US" sz="1600" b="1" dirty="0" smtClean="0">
                <a:solidFill>
                  <a:schemeClr val="tx1"/>
                </a:solidFill>
              </a:rPr>
              <a:t>I = I</a:t>
            </a:r>
            <a:r>
              <a:rPr lang="en-US" sz="1600" dirty="0" smtClean="0">
                <a:solidFill>
                  <a:schemeClr val="tx1"/>
                </a:solidFill>
              </a:rPr>
              <a:t>nvalid</a:t>
            </a:r>
          </a:p>
        </p:txBody>
      </p:sp>
      <p:graphicFrame>
        <p:nvGraphicFramePr>
          <p:cNvPr id="37" name="표 73"/>
          <p:cNvGraphicFramePr>
            <a:graphicFrameLocks noGrp="1"/>
          </p:cNvGraphicFramePr>
          <p:nvPr/>
        </p:nvGraphicFramePr>
        <p:xfrm>
          <a:off x="3958735" y="1860280"/>
          <a:ext cx="1036320" cy="1463040"/>
        </p:xfrm>
        <a:graphic>
          <a:graphicData uri="http://schemas.openxmlformats.org/drawingml/2006/table">
            <a:tbl>
              <a:tblPr/>
              <a:tblGrid>
                <a:gridCol w="201507"/>
                <a:gridCol w="316653"/>
                <a:gridCol w="201507"/>
                <a:gridCol w="316653"/>
              </a:tblGrid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8" name="표 63"/>
          <p:cNvGraphicFramePr>
            <a:graphicFrameLocks noGrp="1"/>
          </p:cNvGraphicFramePr>
          <p:nvPr/>
        </p:nvGraphicFramePr>
        <p:xfrm>
          <a:off x="5587492" y="4289195"/>
          <a:ext cx="1036320" cy="1463040"/>
        </p:xfrm>
        <a:graphic>
          <a:graphicData uri="http://schemas.openxmlformats.org/drawingml/2006/table">
            <a:tbl>
              <a:tblPr/>
              <a:tblGrid>
                <a:gridCol w="201507"/>
                <a:gridCol w="316653"/>
                <a:gridCol w="201507"/>
                <a:gridCol w="316653"/>
              </a:tblGrid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  <a:cs typeface="Calibri"/>
                        </a:rPr>
                        <a:t>X</a:t>
                      </a:r>
                      <a:r>
                        <a:rPr lang="en-US" sz="1400" b="0" i="0" u="none" strike="noStrike" baseline="-25000" dirty="0" smtClean="0">
                          <a:solidFill>
                            <a:srgbClr val="000000"/>
                          </a:solidFill>
                          <a:latin typeface="+mn-lt"/>
                          <a:cs typeface="Calibri"/>
                        </a:rPr>
                        <a:t>0</a:t>
                      </a:r>
                      <a:endParaRPr lang="en-US" sz="1400" b="0" i="0" u="none" strike="noStrike" baseline="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25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  <a:endParaRPr lang="en-US" sz="1400" b="0" i="0" u="none" strike="noStrike" baseline="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25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  <a:endParaRPr lang="en-US" sz="1400" b="0" i="0" u="none" strike="noStrike" baseline="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25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endParaRPr lang="en-US" sz="1400" b="0" i="0" u="none" strike="noStrike" baseline="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25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  <a:endParaRPr lang="en-US" sz="1400" b="0" i="0" u="none" strike="noStrike" baseline="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25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  <a:endParaRPr lang="en-US" sz="1400" b="0" i="0" u="none" strike="noStrike" baseline="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9" name="표 54"/>
          <p:cNvGraphicFramePr>
            <a:graphicFrameLocks noGrp="1"/>
          </p:cNvGraphicFramePr>
          <p:nvPr/>
        </p:nvGraphicFramePr>
        <p:xfrm>
          <a:off x="6995922" y="1860280"/>
          <a:ext cx="1036320" cy="1463040"/>
        </p:xfrm>
        <a:graphic>
          <a:graphicData uri="http://schemas.openxmlformats.org/drawingml/2006/table">
            <a:tbl>
              <a:tblPr/>
              <a:tblGrid>
                <a:gridCol w="201507"/>
                <a:gridCol w="316653"/>
                <a:gridCol w="201507"/>
                <a:gridCol w="316653"/>
              </a:tblGrid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0" name="표 54"/>
          <p:cNvGraphicFramePr>
            <a:graphicFrameLocks noGrp="1"/>
          </p:cNvGraphicFramePr>
          <p:nvPr/>
        </p:nvGraphicFramePr>
        <p:xfrm>
          <a:off x="6995922" y="1860280"/>
          <a:ext cx="1036320" cy="1463040"/>
        </p:xfrm>
        <a:graphic>
          <a:graphicData uri="http://schemas.openxmlformats.org/drawingml/2006/table">
            <a:tbl>
              <a:tblPr/>
              <a:tblGrid>
                <a:gridCol w="201507"/>
                <a:gridCol w="316653"/>
                <a:gridCol w="201507"/>
                <a:gridCol w="316653"/>
              </a:tblGrid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4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43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</a:t>
                      </a:r>
                      <a:endParaRPr lang="en-US" sz="14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06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40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44" name="Right Arrow 43"/>
          <p:cNvSpPr/>
          <p:nvPr/>
        </p:nvSpPr>
        <p:spPr>
          <a:xfrm>
            <a:off x="4614" y="1474283"/>
            <a:ext cx="440717" cy="14645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/>
          <p:cNvSpPr/>
          <p:nvPr/>
        </p:nvSpPr>
        <p:spPr>
          <a:xfrm>
            <a:off x="3786015" y="1780400"/>
            <a:ext cx="798685" cy="909677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ounded Rectangle 45"/>
          <p:cNvSpPr/>
          <p:nvPr/>
        </p:nvSpPr>
        <p:spPr>
          <a:xfrm>
            <a:off x="6863279" y="2502543"/>
            <a:ext cx="798685" cy="909677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58"/>
          <p:cNvGrpSpPr/>
          <p:nvPr/>
        </p:nvGrpSpPr>
        <p:grpSpPr>
          <a:xfrm>
            <a:off x="4047635" y="3278107"/>
            <a:ext cx="4010007" cy="1056301"/>
            <a:chOff x="4047635" y="3278107"/>
            <a:chExt cx="4010007" cy="1056301"/>
          </a:xfrm>
        </p:grpSpPr>
        <p:cxnSp>
          <p:nvCxnSpPr>
            <p:cNvPr id="53" name="Straight Arrow Connector 52"/>
            <p:cNvCxnSpPr/>
            <p:nvPr/>
          </p:nvCxnSpPr>
          <p:spPr>
            <a:xfrm rot="16200000" flipH="1">
              <a:off x="4785730" y="3487432"/>
              <a:ext cx="1011087" cy="5924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rot="5400000">
              <a:off x="6304323" y="3642809"/>
              <a:ext cx="1011088" cy="37211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4047635" y="3561348"/>
              <a:ext cx="12795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Registration</a:t>
              </a:r>
              <a:endParaRPr lang="en-US" sz="16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78125" y="3641725"/>
              <a:ext cx="12795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Registration</a:t>
              </a:r>
              <a:endParaRPr lang="en-US" sz="1600" dirty="0"/>
            </a:p>
          </p:txBody>
        </p:sp>
      </p:grpSp>
      <p:grpSp>
        <p:nvGrpSpPr>
          <p:cNvPr id="9" name="Group 77"/>
          <p:cNvGrpSpPr/>
          <p:nvPr/>
        </p:nvGrpSpPr>
        <p:grpSpPr>
          <a:xfrm>
            <a:off x="4419600" y="3323320"/>
            <a:ext cx="3242364" cy="1451880"/>
            <a:chOff x="4419600" y="3323320"/>
            <a:chExt cx="3242364" cy="1451880"/>
          </a:xfrm>
        </p:grpSpPr>
        <p:cxnSp>
          <p:nvCxnSpPr>
            <p:cNvPr id="61" name="Curved Connector 60"/>
            <p:cNvCxnSpPr/>
            <p:nvPr/>
          </p:nvCxnSpPr>
          <p:spPr>
            <a:xfrm rot="16200000" flipV="1">
              <a:off x="4283957" y="3458963"/>
              <a:ext cx="1439180" cy="1167894"/>
            </a:xfrm>
            <a:prstGeom prst="curvedConnector3">
              <a:avLst>
                <a:gd name="adj1" fmla="val 583"/>
              </a:avLst>
            </a:prstGeom>
            <a:ln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urved Connector 68"/>
            <p:cNvCxnSpPr/>
            <p:nvPr/>
          </p:nvCxnSpPr>
          <p:spPr>
            <a:xfrm rot="5400000" flipH="1" flipV="1">
              <a:off x="6423298" y="3523834"/>
              <a:ext cx="1439180" cy="1038152"/>
            </a:xfrm>
            <a:prstGeom prst="curvedConnector3">
              <a:avLst>
                <a:gd name="adj1" fmla="val -299"/>
              </a:avLst>
            </a:prstGeom>
            <a:ln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>
              <a:off x="4910922" y="4393168"/>
              <a:ext cx="58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Ack</a:t>
              </a:r>
              <a:endParaRPr 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705600" y="4405868"/>
              <a:ext cx="58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Ack</a:t>
              </a:r>
              <a:endParaRPr lang="en-US" dirty="0"/>
            </a:p>
          </p:txBody>
        </p:sp>
      </p:grpSp>
      <p:sp>
        <p:nvSpPr>
          <p:cNvPr id="85" name="Rounded Rectangle 84"/>
          <p:cNvSpPr/>
          <p:nvPr/>
        </p:nvSpPr>
        <p:spPr>
          <a:xfrm>
            <a:off x="3786015" y="2502543"/>
            <a:ext cx="798685" cy="909677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/>
          <p:cNvSpPr/>
          <p:nvPr/>
        </p:nvSpPr>
        <p:spPr>
          <a:xfrm>
            <a:off x="6863279" y="1780400"/>
            <a:ext cx="798685" cy="909677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462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4.44444E-6 L 0.00035 0.1625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4 0.1625 L 0.00034 0.2812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5 0.28125 L -2.77778E-6 0.32014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0.32014 L -2.77778E-6 0.36552 " pathEditMode="relative" ptsTypes="AA">
                                      <p:cBhvr>
                                        <p:cTn id="5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0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0.36552 L -2.77778E-6 0.40186 " pathEditMode="relative" ptsTypes="AA">
                                      <p:cBhvr>
                                        <p:cTn id="7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4" grpId="0" animBg="1"/>
      <p:bldP spid="44" grpId="1" animBg="1"/>
      <p:bldP spid="44" grpId="2" animBg="1"/>
      <p:bldP spid="44" grpId="3" animBg="1"/>
      <p:bldP spid="44" grpId="4" animBg="1"/>
      <p:bldP spid="44" grpId="5" animBg="1"/>
      <p:bldP spid="44" grpId="6" animBg="1"/>
      <p:bldP spid="50" grpId="0" animBg="1"/>
      <p:bldP spid="50" grpId="1" animBg="1"/>
      <p:bldP spid="46" grpId="0" animBg="1"/>
      <p:bldP spid="46" grpId="1" animBg="1"/>
      <p:bldP spid="85" grpId="0" animBg="1"/>
      <p:bldP spid="85" grpId="1" animBg="1"/>
      <p:bldP spid="86" grpId="0" animBg="1"/>
      <p:bldP spid="86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Decoupling Coherence and Tag Granularity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076699"/>
          </a:xfrm>
        </p:spPr>
        <p:txBody>
          <a:bodyPr/>
          <a:lstStyle/>
          <a:p>
            <a:r>
              <a:rPr lang="en-US" sz="2600" b="1" dirty="0" smtClean="0">
                <a:latin typeface="Arial Narrow" charset="0"/>
              </a:rPr>
              <a:t>Basic protocol has tag per word</a:t>
            </a:r>
          </a:p>
          <a:p>
            <a:r>
              <a:rPr lang="en-US" sz="2600" b="1" dirty="0" err="1" smtClean="0"/>
              <a:t>DeNovo</a:t>
            </a:r>
            <a:r>
              <a:rPr lang="en-US" sz="2600" b="1" dirty="0" smtClean="0"/>
              <a:t> Line-based protocol</a:t>
            </a:r>
          </a:p>
          <a:p>
            <a:pPr lvl="1"/>
            <a:r>
              <a:rPr lang="en-US" sz="2200" dirty="0" smtClean="0"/>
              <a:t>Allocation/Transfer </a:t>
            </a:r>
            <a:r>
              <a:rPr lang="en-US" sz="2200" dirty="0"/>
              <a:t>granularity &gt; Coherence </a:t>
            </a:r>
            <a:r>
              <a:rPr lang="en-US" sz="2200" dirty="0" smtClean="0"/>
              <a:t>granularity</a:t>
            </a:r>
            <a:endParaRPr lang="en-US" sz="2600" b="1" dirty="0" smtClean="0"/>
          </a:p>
          <a:p>
            <a:pPr lvl="2"/>
            <a:r>
              <a:rPr lang="en-US" b="1" dirty="0" smtClean="0"/>
              <a:t>Allocate, transfer cache line at a time</a:t>
            </a:r>
          </a:p>
          <a:p>
            <a:pPr lvl="2"/>
            <a:r>
              <a:rPr lang="en-US" b="1" dirty="0" smtClean="0"/>
              <a:t>Coherence granularity still at word</a:t>
            </a:r>
          </a:p>
          <a:p>
            <a:pPr lvl="2"/>
            <a:r>
              <a:rPr lang="en-US" dirty="0"/>
              <a:t>N</a:t>
            </a:r>
            <a:r>
              <a:rPr lang="en-US" b="1" dirty="0" smtClean="0"/>
              <a:t>o word-level false-sharing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9400" y="4651345"/>
            <a:ext cx="2037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“Line Merging”</a:t>
            </a:r>
            <a:endParaRPr lang="en-US" sz="2000" b="1" dirty="0"/>
          </a:p>
        </p:txBody>
      </p:sp>
      <p:sp>
        <p:nvSpPr>
          <p:cNvPr id="7" name="Rectangle 6"/>
          <p:cNvSpPr/>
          <p:nvPr/>
        </p:nvSpPr>
        <p:spPr>
          <a:xfrm>
            <a:off x="4114800" y="4594255"/>
            <a:ext cx="4445000" cy="1031845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Cache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965700" y="5067299"/>
          <a:ext cx="344170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213"/>
                <a:gridCol w="430213"/>
                <a:gridCol w="430213"/>
                <a:gridCol w="430213"/>
                <a:gridCol w="430213"/>
                <a:gridCol w="430213"/>
                <a:gridCol w="430213"/>
                <a:gridCol w="430213"/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V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V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R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Freeform 9"/>
          <p:cNvSpPr/>
          <p:nvPr/>
        </p:nvSpPr>
        <p:spPr>
          <a:xfrm>
            <a:off x="266700" y="5626100"/>
            <a:ext cx="1536700" cy="1143000"/>
          </a:xfrm>
          <a:custGeom>
            <a:avLst/>
            <a:gdLst>
              <a:gd name="connsiteX0" fmla="*/ 0 w 1536700"/>
              <a:gd name="connsiteY0" fmla="*/ 1117600 h 1117600"/>
              <a:gd name="connsiteX1" fmla="*/ 457200 w 1536700"/>
              <a:gd name="connsiteY1" fmla="*/ 393700 h 1117600"/>
              <a:gd name="connsiteX2" fmla="*/ 1536700 w 1536700"/>
              <a:gd name="connsiteY2" fmla="*/ 0 h 111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6700" h="1117600">
                <a:moveTo>
                  <a:pt x="0" y="1117600"/>
                </a:moveTo>
                <a:cubicBezTo>
                  <a:pt x="100541" y="848783"/>
                  <a:pt x="201083" y="579967"/>
                  <a:pt x="457200" y="393700"/>
                </a:cubicBezTo>
                <a:cubicBezTo>
                  <a:pt x="713317" y="207433"/>
                  <a:pt x="1536700" y="0"/>
                  <a:pt x="1536700" y="0"/>
                </a:cubicBezTo>
              </a:path>
            </a:pathLst>
          </a:cu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67200" y="5067299"/>
            <a:ext cx="698500" cy="370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Tag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-1593852" y="7035800"/>
          <a:ext cx="344170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213"/>
                <a:gridCol w="430213"/>
                <a:gridCol w="430213"/>
                <a:gridCol w="430213"/>
                <a:gridCol w="430213"/>
                <a:gridCol w="430213"/>
                <a:gridCol w="430213"/>
                <a:gridCol w="43021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DB7537"/>
                          </a:solidFill>
                        </a:rPr>
                        <a:t>V</a:t>
                      </a:r>
                      <a:endParaRPr lang="en-US" dirty="0">
                        <a:solidFill>
                          <a:srgbClr val="DB7537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DB7537"/>
                          </a:solidFill>
                        </a:rPr>
                        <a:t>V</a:t>
                      </a:r>
                      <a:endParaRPr lang="en-US" dirty="0">
                        <a:solidFill>
                          <a:srgbClr val="DB7537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DB7537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DB7537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DB7537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DB7537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DB7537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DB7537"/>
                          </a:solidFill>
                        </a:rPr>
                        <a:t>V</a:t>
                      </a:r>
                      <a:endParaRPr lang="en-US" dirty="0">
                        <a:solidFill>
                          <a:srgbClr val="DB7537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10653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913"/>
    </mc:Choice>
    <mc:Fallback xmlns="">
      <p:transition xmlns:p14="http://schemas.microsoft.com/office/powerpoint/2010/main" spd="slow" advTm="68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7.40741E-7 C 0.01007 -0.05509 0.02066 -0.10949 0.05677 -0.15324 C 0.09253 -0.19699 0.15382 -0.23009 0.21528 -0.26296 " pathEditMode="relative" rAng="0" ptsTypes="aaA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00" y="-13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528 -0.26296 C 0.27118 -0.27593 0.3276 -0.28866 0.41128 -0.29259 C 0.49479 -0.29653 0.6059 -0.2919 0.71736 -0.28704 " pathEditMode="relative" rAng="0" ptsTypes="aaA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00" y="-1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/>
          <a:lstStyle/>
          <a:p>
            <a:r>
              <a:rPr lang="en-US" dirty="0" smtClean="0">
                <a:ea typeface="ＭＳ Ｐゴシック" pitchFamily="-65" charset="-128"/>
              </a:rPr>
              <a:t>Current Hardware Limitations</a:t>
            </a:r>
            <a:endParaRPr dirty="0" smtClean="0">
              <a:ea typeface="ＭＳ Ｐゴシック" pitchFamily="-65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3913"/>
            <a:ext cx="9128656" cy="5148287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 smtClean="0">
                <a:latin typeface="Arial Narrow" pitchFamily="-65" charset="0"/>
              </a:rPr>
              <a:t>Complexity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Subtle races and numerous transient sates in the protocol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Hard to extend for optimizations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endParaRPr lang="en-US" dirty="0" smtClean="0">
              <a:latin typeface="Arial Narrow" pitchFamily="-65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 smtClean="0">
                <a:latin typeface="Arial Narrow" pitchFamily="-65" charset="0"/>
              </a:rPr>
              <a:t>Storage overhead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Directory overhead for sharer lists (makes up for new bits at ~20 cores)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endParaRPr lang="en-US" dirty="0" smtClean="0">
              <a:latin typeface="Arial Narrow" pitchFamily="-65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 smtClean="0">
                <a:latin typeface="Arial Narrow" pitchFamily="-65" charset="0"/>
              </a:rPr>
              <a:t>Performance and power inefficiencies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Invalidation, </a:t>
            </a:r>
            <a:r>
              <a:rPr lang="en-US" dirty="0" err="1" smtClean="0">
                <a:latin typeface="Arial Narrow" pitchFamily="-65" charset="0"/>
              </a:rPr>
              <a:t>ack</a:t>
            </a:r>
            <a:r>
              <a:rPr lang="en-US" dirty="0" smtClean="0">
                <a:latin typeface="Arial Narrow" pitchFamily="-65" charset="0"/>
              </a:rPr>
              <a:t> messages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Indirection through directory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Arial Narrow" pitchFamily="-65" charset="0"/>
              </a:rPr>
              <a:t>False sharing (cache-line based coherence)</a:t>
            </a:r>
          </a:p>
          <a:p>
            <a:pPr lvl="1">
              <a:lnSpc>
                <a:spcPct val="110000"/>
              </a:lnSpc>
              <a:spcBef>
                <a:spcPts val="576"/>
              </a:spcBef>
              <a:spcAft>
                <a:spcPts val="600"/>
              </a:spcAft>
            </a:pPr>
            <a:r>
              <a:rPr lang="en-US" dirty="0">
                <a:latin typeface="Arial Narrow" pitchFamily="-65" charset="0"/>
              </a:rPr>
              <a:t>Traffic (cache-line based communication)</a:t>
            </a:r>
          </a:p>
          <a:p>
            <a:pPr lvl="1">
              <a:lnSpc>
                <a:spcPct val="110000"/>
              </a:lnSpc>
              <a:spcBef>
                <a:spcPts val="576"/>
              </a:spcBef>
              <a:spcAft>
                <a:spcPts val="600"/>
              </a:spcAft>
            </a:pPr>
            <a:r>
              <a:rPr lang="en-US" dirty="0">
                <a:latin typeface="Arial Narrow" pitchFamily="-65" charset="0"/>
              </a:rPr>
              <a:t>Cache pollution (cache-line based allocation)</a:t>
            </a:r>
          </a:p>
          <a:p>
            <a:pPr>
              <a:lnSpc>
                <a:spcPct val="90000"/>
              </a:lnSpc>
            </a:pPr>
            <a:endParaRPr lang="en-US" b="1" dirty="0" smtClean="0">
              <a:latin typeface="Arial Narrow" pitchFamily="-65" charset="0"/>
            </a:endParaRPr>
          </a:p>
          <a:p>
            <a:pPr lvl="2">
              <a:lnSpc>
                <a:spcPct val="90000"/>
              </a:lnSpc>
              <a:buNone/>
            </a:pPr>
            <a:endParaRPr lang="en-US" b="1" dirty="0" smtClean="0">
              <a:latin typeface="Arial Narrow" pitchFamily="-65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" y="1258669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6600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rgbClr val="0066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4800" y="2743200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6600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rgbClr val="0066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9077" y="3886200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6600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rgbClr val="0066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66801" y="5181600"/>
            <a:ext cx="7010400" cy="382369"/>
          </a:xfrm>
          <a:prstGeom prst="rect">
            <a:avLst/>
          </a:prstGeom>
          <a:noFill/>
          <a:ln w="3810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4800" y="4724400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6600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rgbClr val="0066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66800" y="4419600"/>
            <a:ext cx="7010400" cy="382369"/>
          </a:xfrm>
          <a:prstGeom prst="rect">
            <a:avLst/>
          </a:prstGeom>
          <a:noFill/>
          <a:ln w="3810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66800" y="1752600"/>
            <a:ext cx="7010400" cy="382369"/>
          </a:xfrm>
          <a:prstGeom prst="rect">
            <a:avLst/>
          </a:prstGeom>
          <a:noFill/>
          <a:ln w="3810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24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 animBg="1"/>
      <p:bldP spid="9" grpId="0"/>
      <p:bldP spid="11" grpId="0" animBg="1"/>
      <p:bldP spid="12" grpId="0" animBg="1"/>
      <p:bldP spid="12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/>
          <a:lstStyle/>
          <a:p>
            <a:r>
              <a:rPr lang="en-US" dirty="0" smtClean="0"/>
              <a:t>Flexible, Direct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89037"/>
            <a:ext cx="8458200" cy="48307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Insights</a:t>
            </a:r>
          </a:p>
          <a:p>
            <a:pPr marL="0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1. Traditional directory must be updated at every transfer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D25000"/>
                </a:solidFill>
              </a:rPr>
              <a:t>     </a:t>
            </a:r>
            <a:r>
              <a:rPr lang="en-US" dirty="0" err="1" smtClean="0">
                <a:solidFill>
                  <a:srgbClr val="D25000"/>
                </a:solidFill>
              </a:rPr>
              <a:t>DeNovo</a:t>
            </a:r>
            <a:r>
              <a:rPr lang="en-US" dirty="0" smtClean="0">
                <a:solidFill>
                  <a:srgbClr val="D25000"/>
                </a:solidFill>
              </a:rPr>
              <a:t> can copy valid data around freely</a:t>
            </a:r>
          </a:p>
          <a:p>
            <a:pPr marL="457200" lvl="1" indent="0">
              <a:buNone/>
            </a:pPr>
            <a:endParaRPr lang="en-US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dirty="0" smtClean="0"/>
              <a:t>2.</a:t>
            </a:r>
            <a:r>
              <a:rPr lang="en-US" dirty="0"/>
              <a:t> </a:t>
            </a:r>
            <a:r>
              <a:rPr lang="en-US" dirty="0" smtClean="0"/>
              <a:t>Traditional systems send cache line at a time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D25000"/>
                </a:solidFill>
              </a:rPr>
              <a:t>     </a:t>
            </a:r>
            <a:r>
              <a:rPr lang="en-US" dirty="0" err="1" smtClean="0">
                <a:solidFill>
                  <a:srgbClr val="D25000"/>
                </a:solidFill>
              </a:rPr>
              <a:t>DeNovo</a:t>
            </a:r>
            <a:r>
              <a:rPr lang="en-US" dirty="0" smtClean="0">
                <a:solidFill>
                  <a:srgbClr val="D25000"/>
                </a:solidFill>
              </a:rPr>
              <a:t> uses regions to transfer only relevant data</a:t>
            </a:r>
          </a:p>
          <a:p>
            <a:pPr marL="457200" lvl="1" indent="0"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   </a:t>
            </a:r>
            <a:r>
              <a:rPr lang="en-US" sz="2400" dirty="0" smtClean="0"/>
              <a:t>Effect </a:t>
            </a:r>
            <a:r>
              <a:rPr lang="en-US" sz="2400" dirty="0"/>
              <a:t>of </a:t>
            </a:r>
            <a:r>
              <a:rPr lang="en-US" sz="2400" dirty="0" err="1"/>
              <a:t>AoS</a:t>
            </a:r>
            <a:r>
              <a:rPr lang="en-US" sz="2400" dirty="0"/>
              <a:t>-to-</a:t>
            </a:r>
            <a:r>
              <a:rPr lang="en-US" sz="2400" dirty="0" err="1"/>
              <a:t>SoA</a:t>
            </a:r>
            <a:r>
              <a:rPr lang="en-US" sz="2400" dirty="0"/>
              <a:t> transformation w/o programmer/compiler</a:t>
            </a:r>
          </a:p>
          <a:p>
            <a:pPr marL="457200" lvl="1" indent="0">
              <a:buNone/>
            </a:pPr>
            <a:endParaRPr lang="en-US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endParaRPr lang="en-US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825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/>
          <a:lstStyle/>
          <a:p>
            <a:r>
              <a:rPr lang="en-US" dirty="0" smtClean="0"/>
              <a:t>Flexible, Direct Communication</a:t>
            </a:r>
            <a:endParaRPr lang="en-US" dirty="0"/>
          </a:p>
        </p:txBody>
      </p:sp>
      <p:cxnSp>
        <p:nvCxnSpPr>
          <p:cNvPr id="5" name="직선 화살표 연결선 74"/>
          <p:cNvCxnSpPr/>
          <p:nvPr/>
        </p:nvCxnSpPr>
        <p:spPr>
          <a:xfrm rot="10800000">
            <a:off x="3329711" y="2385884"/>
            <a:ext cx="228600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262912" y="178344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L1 of Core 1 </a:t>
            </a:r>
            <a:endParaRPr lang="en-US" sz="1200" dirty="0"/>
          </a:p>
        </p:txBody>
      </p:sp>
      <p:sp>
        <p:nvSpPr>
          <p:cNvPr id="8" name="Rectangle 6"/>
          <p:cNvSpPr/>
          <p:nvPr/>
        </p:nvSpPr>
        <p:spPr>
          <a:xfrm>
            <a:off x="2186712" y="2057400"/>
            <a:ext cx="1143000" cy="137027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endParaRPr lang="en-US" sz="800" dirty="0"/>
          </a:p>
        </p:txBody>
      </p:sp>
      <p:sp>
        <p:nvSpPr>
          <p:cNvPr id="9" name="TextBox 8"/>
          <p:cNvSpPr txBox="1"/>
          <p:nvPr/>
        </p:nvSpPr>
        <p:spPr>
          <a:xfrm>
            <a:off x="2599680" y="198120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sp>
        <p:nvSpPr>
          <p:cNvPr id="10" name="TextBox 9"/>
          <p:cNvSpPr txBox="1"/>
          <p:nvPr/>
        </p:nvSpPr>
        <p:spPr>
          <a:xfrm>
            <a:off x="2599680" y="320040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graphicFrame>
        <p:nvGraphicFramePr>
          <p:cNvPr id="11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554211"/>
              </p:ext>
            </p:extLst>
          </p:nvPr>
        </p:nvGraphicFramePr>
        <p:xfrm>
          <a:off x="2186712" y="2205534"/>
          <a:ext cx="1143000" cy="1066800"/>
        </p:xfrm>
        <a:graphic>
          <a:graphicData uri="http://schemas.openxmlformats.org/drawingml/2006/table">
            <a:tbl>
              <a:tblPr/>
              <a:tblGrid>
                <a:gridCol w="148167"/>
                <a:gridCol w="232833"/>
                <a:gridCol w="148167"/>
                <a:gridCol w="232833"/>
                <a:gridCol w="148167"/>
                <a:gridCol w="232833"/>
              </a:tblGrid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691912" y="178344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L1 of Core 2 </a:t>
            </a:r>
            <a:endParaRPr lang="en-US" sz="1200" dirty="0"/>
          </a:p>
        </p:txBody>
      </p:sp>
      <p:sp>
        <p:nvSpPr>
          <p:cNvPr id="14" name="Rectangle 6"/>
          <p:cNvSpPr/>
          <p:nvPr/>
        </p:nvSpPr>
        <p:spPr>
          <a:xfrm>
            <a:off x="5615712" y="2057400"/>
            <a:ext cx="1143000" cy="137027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endParaRPr lang="en-US" sz="800" dirty="0"/>
          </a:p>
        </p:txBody>
      </p:sp>
      <p:sp>
        <p:nvSpPr>
          <p:cNvPr id="15" name="TextBox 14"/>
          <p:cNvSpPr txBox="1"/>
          <p:nvPr/>
        </p:nvSpPr>
        <p:spPr>
          <a:xfrm>
            <a:off x="6028680" y="198120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6028680" y="320040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graphicFrame>
        <p:nvGraphicFramePr>
          <p:cNvPr id="17" name="표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945134"/>
              </p:ext>
            </p:extLst>
          </p:nvPr>
        </p:nvGraphicFramePr>
        <p:xfrm>
          <a:off x="5615712" y="2209800"/>
          <a:ext cx="1143000" cy="1066800"/>
        </p:xfrm>
        <a:graphic>
          <a:graphicData uri="http://schemas.openxmlformats.org/drawingml/2006/table">
            <a:tbl>
              <a:tblPr/>
              <a:tblGrid>
                <a:gridCol w="148167"/>
                <a:gridCol w="232833"/>
                <a:gridCol w="148167"/>
                <a:gridCol w="232833"/>
                <a:gridCol w="148167"/>
                <a:gridCol w="232833"/>
              </a:tblGrid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I</a:t>
                      </a:r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D9D9D9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4091712" y="3258979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Shared L2</a:t>
            </a:r>
            <a:endParaRPr lang="en-US" sz="1200" dirty="0"/>
          </a:p>
        </p:txBody>
      </p:sp>
      <p:sp>
        <p:nvSpPr>
          <p:cNvPr id="19" name="Rectangle 6"/>
          <p:cNvSpPr/>
          <p:nvPr/>
        </p:nvSpPr>
        <p:spPr>
          <a:xfrm>
            <a:off x="3939312" y="3487579"/>
            <a:ext cx="1143000" cy="137027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endParaRPr lang="en-US" sz="800" dirty="0"/>
          </a:p>
        </p:txBody>
      </p:sp>
      <p:sp>
        <p:nvSpPr>
          <p:cNvPr id="20" name="TextBox 19"/>
          <p:cNvSpPr txBox="1"/>
          <p:nvPr/>
        </p:nvSpPr>
        <p:spPr>
          <a:xfrm>
            <a:off x="4352280" y="3411379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sp>
        <p:nvSpPr>
          <p:cNvPr id="21" name="TextBox 20"/>
          <p:cNvSpPr txBox="1"/>
          <p:nvPr/>
        </p:nvSpPr>
        <p:spPr>
          <a:xfrm>
            <a:off x="4352280" y="4630579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graphicFrame>
        <p:nvGraphicFramePr>
          <p:cNvPr id="22" name="표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8852954"/>
              </p:ext>
            </p:extLst>
          </p:nvPr>
        </p:nvGraphicFramePr>
        <p:xfrm>
          <a:off x="3939312" y="3639979"/>
          <a:ext cx="1143000" cy="1066800"/>
        </p:xfrm>
        <a:graphic>
          <a:graphicData uri="http://schemas.openxmlformats.org/drawingml/2006/table">
            <a:tbl>
              <a:tblPr/>
              <a:tblGrid>
                <a:gridCol w="148167"/>
                <a:gridCol w="232833"/>
                <a:gridCol w="148167"/>
                <a:gridCol w="232833"/>
                <a:gridCol w="148167"/>
                <a:gridCol w="232833"/>
              </a:tblGrid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  <a:cs typeface="Calibri"/>
                        </a:rPr>
                        <a:t>C1</a:t>
                      </a:r>
                      <a:endParaRPr lang="en-US" sz="1050" b="1" i="0" u="none" strike="noStrike" baseline="-100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C1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C1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C2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C2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C2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</a:tbl>
          </a:graphicData>
        </a:graphic>
      </p:graphicFrame>
      <p:sp>
        <p:nvSpPr>
          <p:cNvPr id="24" name="직사각형 94"/>
          <p:cNvSpPr/>
          <p:nvPr/>
        </p:nvSpPr>
        <p:spPr>
          <a:xfrm>
            <a:off x="5571479" y="4103401"/>
            <a:ext cx="1187233" cy="721165"/>
          </a:xfrm>
          <a:prstGeom prst="rect">
            <a:avLst/>
          </a:prstGeom>
          <a:noFill/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chemeClr val="tx1"/>
                </a:solidFill>
              </a:rPr>
              <a:t>R</a:t>
            </a:r>
            <a:r>
              <a:rPr lang="en-US" sz="1400" dirty="0" smtClean="0">
                <a:solidFill>
                  <a:schemeClr val="tx1"/>
                </a:solidFill>
              </a:rPr>
              <a:t>egistered</a:t>
            </a:r>
          </a:p>
          <a:p>
            <a:r>
              <a:rPr lang="en-US" sz="1600" b="1" dirty="0" smtClean="0">
                <a:solidFill>
                  <a:schemeClr val="tx1"/>
                </a:solidFill>
              </a:rPr>
              <a:t>V</a:t>
            </a:r>
            <a:r>
              <a:rPr lang="en-US" sz="1400" dirty="0" smtClean="0">
                <a:solidFill>
                  <a:schemeClr val="tx1"/>
                </a:solidFill>
              </a:rPr>
              <a:t>alid</a:t>
            </a:r>
          </a:p>
          <a:p>
            <a:r>
              <a:rPr lang="en-US" sz="1600" b="1" dirty="0" smtClean="0">
                <a:solidFill>
                  <a:schemeClr val="tx1"/>
                </a:solidFill>
              </a:rPr>
              <a:t>I</a:t>
            </a:r>
            <a:r>
              <a:rPr lang="en-US" sz="1400" dirty="0" smtClean="0">
                <a:solidFill>
                  <a:schemeClr val="tx1"/>
                </a:solidFill>
              </a:rPr>
              <a:t>nvalid</a:t>
            </a:r>
          </a:p>
        </p:txBody>
      </p:sp>
      <p:graphicFrame>
        <p:nvGraphicFramePr>
          <p:cNvPr id="25" name="표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9454592"/>
              </p:ext>
            </p:extLst>
          </p:nvPr>
        </p:nvGraphicFramePr>
        <p:xfrm>
          <a:off x="5777855" y="2749746"/>
          <a:ext cx="203200" cy="160020"/>
        </p:xfrm>
        <a:graphic>
          <a:graphicData uri="http://schemas.openxmlformats.org/drawingml/2006/table">
            <a:tbl>
              <a:tblPr/>
              <a:tblGrid>
                <a:gridCol w="203200"/>
              </a:tblGrid>
              <a:tr h="152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6FA"/>
                    </a:solidFill>
                  </a:tcPr>
                </a:tc>
              </a:tr>
            </a:tbl>
          </a:graphicData>
        </a:graphic>
      </p:graphicFrame>
      <p:grpSp>
        <p:nvGrpSpPr>
          <p:cNvPr id="4" name="Group 33"/>
          <p:cNvGrpSpPr/>
          <p:nvPr/>
        </p:nvGrpSpPr>
        <p:grpSpPr>
          <a:xfrm>
            <a:off x="3329710" y="3023840"/>
            <a:ext cx="734008" cy="792699"/>
            <a:chOff x="3513645" y="4182533"/>
            <a:chExt cx="734008" cy="792699"/>
          </a:xfrm>
        </p:grpSpPr>
        <p:cxnSp>
          <p:nvCxnSpPr>
            <p:cNvPr id="35" name="직선 화살표 연결선 74"/>
            <p:cNvCxnSpPr/>
            <p:nvPr/>
          </p:nvCxnSpPr>
          <p:spPr>
            <a:xfrm rot="16200000" flipH="1">
              <a:off x="3422096" y="4274082"/>
              <a:ext cx="792699" cy="60960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3729562" y="4394922"/>
              <a:ext cx="5180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LD X</a:t>
              </a:r>
              <a:r>
                <a:rPr lang="en-US" sz="1000" baseline="-25000" dirty="0" smtClean="0"/>
                <a:t>3</a:t>
              </a:r>
              <a:endParaRPr lang="en-US" sz="1000" baseline="-25000" dirty="0"/>
            </a:p>
          </p:txBody>
        </p:sp>
      </p:grpSp>
      <p:cxnSp>
        <p:nvCxnSpPr>
          <p:cNvPr id="37" name="직선 화살표 연결선 74"/>
          <p:cNvCxnSpPr/>
          <p:nvPr/>
        </p:nvCxnSpPr>
        <p:spPr>
          <a:xfrm rot="5400000" flipH="1" flipV="1">
            <a:off x="4961472" y="3160975"/>
            <a:ext cx="775080" cy="533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ight Arrow 48"/>
          <p:cNvSpPr/>
          <p:nvPr/>
        </p:nvSpPr>
        <p:spPr>
          <a:xfrm>
            <a:off x="5124647" y="2770816"/>
            <a:ext cx="440717" cy="14645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8" name="표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387019"/>
              </p:ext>
            </p:extLst>
          </p:nvPr>
        </p:nvGraphicFramePr>
        <p:xfrm>
          <a:off x="6163705" y="2756083"/>
          <a:ext cx="203200" cy="160020"/>
        </p:xfrm>
        <a:graphic>
          <a:graphicData uri="http://schemas.openxmlformats.org/drawingml/2006/table">
            <a:tbl>
              <a:tblPr/>
              <a:tblGrid>
                <a:gridCol w="203200"/>
              </a:tblGrid>
              <a:tr h="152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" name="표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551844"/>
              </p:ext>
            </p:extLst>
          </p:nvPr>
        </p:nvGraphicFramePr>
        <p:xfrm>
          <a:off x="6537225" y="2756083"/>
          <a:ext cx="203200" cy="160020"/>
        </p:xfrm>
        <a:graphic>
          <a:graphicData uri="http://schemas.openxmlformats.org/drawingml/2006/table">
            <a:tbl>
              <a:tblPr/>
              <a:tblGrid>
                <a:gridCol w="203200"/>
              </a:tblGrid>
              <a:tr h="152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000"/>
                    </a:solidFill>
                  </a:tcPr>
                </a:tc>
              </a:tr>
            </a:tbl>
          </a:graphicData>
        </a:graphic>
      </p:graphicFrame>
      <p:sp>
        <p:nvSpPr>
          <p:cNvPr id="46" name="Right Arrow 45"/>
          <p:cNvSpPr/>
          <p:nvPr/>
        </p:nvSpPr>
        <p:spPr>
          <a:xfrm>
            <a:off x="1699305" y="2767419"/>
            <a:ext cx="440717" cy="14645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32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7.40741E-7 C -0.01059 -0.00995 -0.02431 -0.0493 -0.06216 -0.06018 C -0.09983 -0.07106 -0.19549 -0.06481 -0.22674 -0.06574 C -0.25782 -0.06667 -0.24549 -0.06574 -0.24914 -0.06574 " pathEditMode="relative" rAng="0" ptsTypes="aaaA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00" y="-360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07407E-6 C -0.01146 -0.00996 -0.02621 -0.04931 -0.06701 -0.06019 C -0.10764 -0.07107 -0.21076 -0.06482 -0.24461 -0.06574 C -0.27795 -0.06667 -0.26475 -0.06574 -0.26875 -0.06574 " pathEditMode="relative" rAng="0" ptsTypes="aaaA">
                                      <p:cBhvr>
                                        <p:cTn id="3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00" y="-360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C -0.01232 -0.00996 -0.0283 -0.04931 -0.07187 -0.06019 C -0.11528 -0.07107 -0.22552 -0.06482 -0.26163 -0.06574 C -0.29739 -0.06667 -0.28333 -0.06574 -0.28767 -0.06574 " pathEditMode="relative" rAng="0" ptsTypes="aaaA">
                                      <p:cBhvr>
                                        <p:cTn id="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00" y="-3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화살표 연결선 74"/>
          <p:cNvCxnSpPr/>
          <p:nvPr/>
        </p:nvCxnSpPr>
        <p:spPr>
          <a:xfrm rot="10800000">
            <a:off x="3329711" y="2355044"/>
            <a:ext cx="228600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262912" y="175260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L1 of Core 1 </a:t>
            </a:r>
            <a:endParaRPr lang="en-US" sz="1200" dirty="0"/>
          </a:p>
        </p:txBody>
      </p:sp>
      <p:sp>
        <p:nvSpPr>
          <p:cNvPr id="8" name="Rectangle 6"/>
          <p:cNvSpPr/>
          <p:nvPr/>
        </p:nvSpPr>
        <p:spPr>
          <a:xfrm>
            <a:off x="2186712" y="2026560"/>
            <a:ext cx="1143000" cy="137027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endParaRPr lang="en-US" sz="800" dirty="0"/>
          </a:p>
        </p:txBody>
      </p:sp>
      <p:sp>
        <p:nvSpPr>
          <p:cNvPr id="9" name="TextBox 8"/>
          <p:cNvSpPr txBox="1"/>
          <p:nvPr/>
        </p:nvSpPr>
        <p:spPr>
          <a:xfrm>
            <a:off x="2599680" y="195036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sp>
        <p:nvSpPr>
          <p:cNvPr id="10" name="TextBox 9"/>
          <p:cNvSpPr txBox="1"/>
          <p:nvPr/>
        </p:nvSpPr>
        <p:spPr>
          <a:xfrm>
            <a:off x="2599680" y="316956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graphicFrame>
        <p:nvGraphicFramePr>
          <p:cNvPr id="11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662466"/>
              </p:ext>
            </p:extLst>
          </p:nvPr>
        </p:nvGraphicFramePr>
        <p:xfrm>
          <a:off x="2186712" y="2174694"/>
          <a:ext cx="1143000" cy="1066800"/>
        </p:xfrm>
        <a:graphic>
          <a:graphicData uri="http://schemas.openxmlformats.org/drawingml/2006/table">
            <a:tbl>
              <a:tblPr/>
              <a:tblGrid>
                <a:gridCol w="148167"/>
                <a:gridCol w="232833"/>
                <a:gridCol w="148167"/>
                <a:gridCol w="232833"/>
                <a:gridCol w="148167"/>
                <a:gridCol w="232833"/>
              </a:tblGrid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D9D9D9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D9D9D9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691912" y="175260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L1 of Core 2 </a:t>
            </a:r>
            <a:endParaRPr lang="en-US" sz="1200" dirty="0"/>
          </a:p>
        </p:txBody>
      </p:sp>
      <p:sp>
        <p:nvSpPr>
          <p:cNvPr id="14" name="Rectangle 6"/>
          <p:cNvSpPr/>
          <p:nvPr/>
        </p:nvSpPr>
        <p:spPr>
          <a:xfrm>
            <a:off x="5615712" y="2026560"/>
            <a:ext cx="1143000" cy="137027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endParaRPr lang="en-US" sz="800" dirty="0"/>
          </a:p>
        </p:txBody>
      </p:sp>
      <p:sp>
        <p:nvSpPr>
          <p:cNvPr id="15" name="TextBox 14"/>
          <p:cNvSpPr txBox="1"/>
          <p:nvPr/>
        </p:nvSpPr>
        <p:spPr>
          <a:xfrm>
            <a:off x="6028680" y="195036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6028680" y="316956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graphicFrame>
        <p:nvGraphicFramePr>
          <p:cNvPr id="17" name="표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466806"/>
              </p:ext>
            </p:extLst>
          </p:nvPr>
        </p:nvGraphicFramePr>
        <p:xfrm>
          <a:off x="5615712" y="2178960"/>
          <a:ext cx="1143000" cy="1066800"/>
        </p:xfrm>
        <a:graphic>
          <a:graphicData uri="http://schemas.openxmlformats.org/drawingml/2006/table">
            <a:tbl>
              <a:tblPr/>
              <a:tblGrid>
                <a:gridCol w="148167"/>
                <a:gridCol w="232833"/>
                <a:gridCol w="148167"/>
                <a:gridCol w="232833"/>
                <a:gridCol w="148167"/>
                <a:gridCol w="232833"/>
              </a:tblGrid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I</a:t>
                      </a:r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chemeClr val="bg1">
                            <a:lumMod val="8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I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4091712" y="3228139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Shared L2</a:t>
            </a:r>
            <a:endParaRPr lang="en-US" sz="1200" dirty="0"/>
          </a:p>
        </p:txBody>
      </p:sp>
      <p:sp>
        <p:nvSpPr>
          <p:cNvPr id="19" name="Rectangle 6"/>
          <p:cNvSpPr/>
          <p:nvPr/>
        </p:nvSpPr>
        <p:spPr>
          <a:xfrm>
            <a:off x="3939312" y="3456739"/>
            <a:ext cx="1143000" cy="137027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endParaRPr lang="en-US" sz="800" dirty="0"/>
          </a:p>
        </p:txBody>
      </p:sp>
      <p:sp>
        <p:nvSpPr>
          <p:cNvPr id="20" name="TextBox 19"/>
          <p:cNvSpPr txBox="1"/>
          <p:nvPr/>
        </p:nvSpPr>
        <p:spPr>
          <a:xfrm>
            <a:off x="4352280" y="3380539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sp>
        <p:nvSpPr>
          <p:cNvPr id="21" name="TextBox 20"/>
          <p:cNvSpPr txBox="1"/>
          <p:nvPr/>
        </p:nvSpPr>
        <p:spPr>
          <a:xfrm>
            <a:off x="4352280" y="4599739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…</a:t>
            </a:r>
            <a:endParaRPr lang="en-US" sz="1000" dirty="0"/>
          </a:p>
        </p:txBody>
      </p:sp>
      <p:graphicFrame>
        <p:nvGraphicFramePr>
          <p:cNvPr id="22" name="표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590628"/>
              </p:ext>
            </p:extLst>
          </p:nvPr>
        </p:nvGraphicFramePr>
        <p:xfrm>
          <a:off x="3939312" y="3609139"/>
          <a:ext cx="1143000" cy="1066800"/>
        </p:xfrm>
        <a:graphic>
          <a:graphicData uri="http://schemas.openxmlformats.org/drawingml/2006/table">
            <a:tbl>
              <a:tblPr/>
              <a:tblGrid>
                <a:gridCol w="148167"/>
                <a:gridCol w="232833"/>
                <a:gridCol w="148167"/>
                <a:gridCol w="232833"/>
                <a:gridCol w="148167"/>
                <a:gridCol w="232833"/>
              </a:tblGrid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  <a:cs typeface="Calibri"/>
                        </a:rPr>
                        <a:t>C1</a:t>
                      </a:r>
                      <a:endParaRPr lang="en-US" sz="1050" b="1" i="0" u="none" strike="noStrike" baseline="-100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C1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C1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C2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C2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C2</a:t>
                      </a:r>
                      <a:endParaRPr lang="en-US" sz="1050" b="1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</a:tbl>
          </a:graphicData>
        </a:graphic>
      </p:graphicFrame>
      <p:sp>
        <p:nvSpPr>
          <p:cNvPr id="24" name="직사각형 94"/>
          <p:cNvSpPr/>
          <p:nvPr/>
        </p:nvSpPr>
        <p:spPr>
          <a:xfrm>
            <a:off x="5571479" y="4072561"/>
            <a:ext cx="1187233" cy="721165"/>
          </a:xfrm>
          <a:prstGeom prst="rect">
            <a:avLst/>
          </a:prstGeom>
          <a:noFill/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chemeClr val="tx1"/>
                </a:solidFill>
              </a:rPr>
              <a:t>R</a:t>
            </a:r>
            <a:r>
              <a:rPr lang="en-US" sz="1400" dirty="0" smtClean="0">
                <a:solidFill>
                  <a:schemeClr val="tx1"/>
                </a:solidFill>
              </a:rPr>
              <a:t>egistered</a:t>
            </a:r>
          </a:p>
          <a:p>
            <a:r>
              <a:rPr lang="en-US" sz="1600" b="1" dirty="0" smtClean="0">
                <a:solidFill>
                  <a:schemeClr val="tx1"/>
                </a:solidFill>
              </a:rPr>
              <a:t>V</a:t>
            </a:r>
            <a:r>
              <a:rPr lang="en-US" sz="1400" dirty="0" smtClean="0">
                <a:solidFill>
                  <a:schemeClr val="tx1"/>
                </a:solidFill>
              </a:rPr>
              <a:t>alid</a:t>
            </a:r>
          </a:p>
          <a:p>
            <a:r>
              <a:rPr lang="en-US" sz="1600" b="1" dirty="0" smtClean="0">
                <a:solidFill>
                  <a:schemeClr val="tx1"/>
                </a:solidFill>
              </a:rPr>
              <a:t>I</a:t>
            </a:r>
            <a:r>
              <a:rPr lang="en-US" sz="1400" dirty="0" smtClean="0">
                <a:solidFill>
                  <a:schemeClr val="tx1"/>
                </a:solidFill>
              </a:rPr>
              <a:t>nvalid</a:t>
            </a:r>
          </a:p>
        </p:txBody>
      </p:sp>
      <p:graphicFrame>
        <p:nvGraphicFramePr>
          <p:cNvPr id="25" name="표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7581934"/>
              </p:ext>
            </p:extLst>
          </p:nvPr>
        </p:nvGraphicFramePr>
        <p:xfrm>
          <a:off x="5777855" y="2718906"/>
          <a:ext cx="203200" cy="160020"/>
        </p:xfrm>
        <a:graphic>
          <a:graphicData uri="http://schemas.openxmlformats.org/drawingml/2006/table">
            <a:tbl>
              <a:tblPr/>
              <a:tblGrid>
                <a:gridCol w="203200"/>
              </a:tblGrid>
              <a:tr h="152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6F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표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504308"/>
              </p:ext>
            </p:extLst>
          </p:nvPr>
        </p:nvGraphicFramePr>
        <p:xfrm>
          <a:off x="5777855" y="2903368"/>
          <a:ext cx="203200" cy="160020"/>
        </p:xfrm>
        <a:graphic>
          <a:graphicData uri="http://schemas.openxmlformats.org/drawingml/2006/table">
            <a:tbl>
              <a:tblPr/>
              <a:tblGrid>
                <a:gridCol w="203200"/>
              </a:tblGrid>
              <a:tr h="152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6F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" name="표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35462"/>
              </p:ext>
            </p:extLst>
          </p:nvPr>
        </p:nvGraphicFramePr>
        <p:xfrm>
          <a:off x="5777855" y="3089550"/>
          <a:ext cx="203200" cy="160020"/>
        </p:xfrm>
        <a:graphic>
          <a:graphicData uri="http://schemas.openxmlformats.org/drawingml/2006/table">
            <a:tbl>
              <a:tblPr/>
              <a:tblGrid>
                <a:gridCol w="203200"/>
              </a:tblGrid>
              <a:tr h="152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86F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3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579896"/>
              </p:ext>
            </p:extLst>
          </p:nvPr>
        </p:nvGraphicFramePr>
        <p:xfrm>
          <a:off x="2186712" y="2161815"/>
          <a:ext cx="1143000" cy="1066800"/>
        </p:xfrm>
        <a:graphic>
          <a:graphicData uri="http://schemas.openxmlformats.org/drawingml/2006/table">
            <a:tbl>
              <a:tblPr/>
              <a:tblGrid>
                <a:gridCol w="148167"/>
                <a:gridCol w="232833"/>
                <a:gridCol w="148167"/>
                <a:gridCol w="232833"/>
                <a:gridCol w="148167"/>
                <a:gridCol w="232833"/>
              </a:tblGrid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0</a:t>
                      </a:r>
                      <a:endParaRPr lang="en-US" sz="105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2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V </a:t>
                      </a:r>
                      <a:endParaRPr lang="en-US" sz="10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chemeClr val="tx1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3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V </a:t>
                      </a:r>
                      <a:endParaRPr lang="en-US" sz="10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chemeClr val="tx1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  <a:tr h="1778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V </a:t>
                      </a:r>
                      <a:endParaRPr lang="en-US" sz="10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r>
                        <a:rPr lang="en-US" sz="1050" b="0" i="0" u="none" strike="noStrike" baseline="-10000" dirty="0" smtClean="0">
                          <a:solidFill>
                            <a:schemeClr val="tx1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6F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31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r>
                        <a:rPr lang="en-US" sz="1050" b="0" i="0" u="none" strike="noStrike" baseline="-10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5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F1E"/>
                    </a:solidFill>
                  </a:tcPr>
                </a:tc>
              </a:tr>
            </a:tbl>
          </a:graphicData>
        </a:graphic>
      </p:graphicFrame>
      <p:sp>
        <p:nvSpPr>
          <p:cNvPr id="27" name="Right Arrow 26"/>
          <p:cNvSpPr/>
          <p:nvPr/>
        </p:nvSpPr>
        <p:spPr>
          <a:xfrm>
            <a:off x="1699305" y="2736579"/>
            <a:ext cx="440717" cy="14645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>
            <a:off x="5124647" y="2739976"/>
            <a:ext cx="440717" cy="14645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직선 화살표 연결선 74"/>
          <p:cNvCxnSpPr/>
          <p:nvPr/>
        </p:nvCxnSpPr>
        <p:spPr>
          <a:xfrm rot="10800000">
            <a:off x="3352800" y="3170236"/>
            <a:ext cx="2286000" cy="158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178814" y="2954179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LD X</a:t>
            </a:r>
            <a:r>
              <a:rPr lang="en-US" sz="1000" baseline="-25000" dirty="0" smtClean="0"/>
              <a:t>3</a:t>
            </a:r>
            <a:endParaRPr lang="en-US" sz="1000" baseline="-25000" dirty="0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99"/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 Narrow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mtClean="0"/>
              <a:t>Flexible, Direct Communication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Flexible, Direct Communication</a:t>
            </a:r>
          </a:p>
        </p:txBody>
      </p:sp>
    </p:spTree>
    <p:extLst>
      <p:ext uri="{BB962C8B-B14F-4D97-AF65-F5344CB8AC3E}">
        <p14:creationId xmlns:p14="http://schemas.microsoft.com/office/powerpoint/2010/main" val="59628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7.40741E-7 L -0.09271 -0.0662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00" y="-330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-0.00046 L -0.06806 -0.09213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00" y="-460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1.48148E-6 L -0.04445 -0.11945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00" y="-6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271 -0.0662 L -0.25105 -0.0662 " pathEditMode="relative" ptsTypes="AA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806 -0.09212 L -0.22848 -0.09212 " pathEditMode="relative" ptsTypes="AA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445 -0.11945 L -0.20348 -0.11898 " pathEditMode="relative" ptsTypes="AA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lvl="1">
              <a:lnSpc>
                <a:spcPct val="110000"/>
              </a:lnSpc>
              <a:buNone/>
            </a:pPr>
            <a:endParaRPr lang="en-US" b="1" dirty="0">
              <a:latin typeface="Arial Narrow" pitchFamily="-65" charset="0"/>
            </a:endParaRP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10400" dirty="0" smtClean="0">
                <a:latin typeface="Arial Narrow" pitchFamily="-65" charset="0"/>
              </a:rPr>
              <a:t>Multicore parallelism t</a:t>
            </a:r>
            <a:r>
              <a:rPr lang="en-US" sz="10400" b="1" dirty="0" smtClean="0">
                <a:latin typeface="Arial Narrow" pitchFamily="-65" charset="0"/>
              </a:rPr>
              <a:t>oday</a:t>
            </a:r>
            <a:r>
              <a:rPr lang="en-US" sz="10400" b="1" dirty="0">
                <a:latin typeface="Arial Narrow" pitchFamily="-65" charset="0"/>
              </a:rPr>
              <a:t>: shared-memory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sz="9600" b="1" dirty="0">
                <a:latin typeface="Arial Narrow" charset="0"/>
              </a:rPr>
              <a:t>Complex, power- and performance-</a:t>
            </a:r>
            <a:r>
              <a:rPr lang="en-US" sz="9600" b="1" dirty="0">
                <a:solidFill>
                  <a:srgbClr val="D25000"/>
                </a:solidFill>
                <a:latin typeface="Arial Narrow" charset="0"/>
              </a:rPr>
              <a:t>inefficient hardware</a:t>
            </a: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sz="9600" b="1" dirty="0">
                <a:latin typeface="Arial Narrow" charset="0"/>
              </a:rPr>
              <a:t>Complex directory coherence, unnecessary traffic, ... </a:t>
            </a:r>
          </a:p>
          <a:p>
            <a:pPr lvl="1">
              <a:lnSpc>
                <a:spcPct val="120000"/>
              </a:lnSpc>
              <a:spcBef>
                <a:spcPts val="1800"/>
              </a:spcBef>
            </a:pPr>
            <a:r>
              <a:rPr lang="en-US" sz="9600" b="1" dirty="0">
                <a:solidFill>
                  <a:srgbClr val="D25000"/>
                </a:solidFill>
                <a:latin typeface="Arial Narrow" pitchFamily="-65" charset="0"/>
              </a:rPr>
              <a:t>Difficult programming model</a:t>
            </a: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sz="9600" b="1" dirty="0">
                <a:latin typeface="Arial Narrow" pitchFamily="-65" charset="0"/>
              </a:rPr>
              <a:t>Data races, non-determinism, </a:t>
            </a:r>
            <a:r>
              <a:rPr lang="en-US" sz="9600" b="1" dirty="0" err="1" smtClean="0">
                <a:latin typeface="Arial Narrow" pitchFamily="-65" charset="0"/>
              </a:rPr>
              <a:t>composability</a:t>
            </a:r>
            <a:r>
              <a:rPr lang="en-US" sz="9600" b="1" dirty="0" smtClean="0">
                <a:latin typeface="Arial Narrow" pitchFamily="-65" charset="0"/>
              </a:rPr>
              <a:t>?, </a:t>
            </a:r>
            <a:r>
              <a:rPr lang="en-US" sz="9600" b="1" dirty="0">
                <a:latin typeface="Arial Narrow" pitchFamily="-65" charset="0"/>
              </a:rPr>
              <a:t>testing</a:t>
            </a:r>
            <a:r>
              <a:rPr lang="en-US" sz="9600" b="1" dirty="0" smtClean="0">
                <a:latin typeface="Arial Narrow" pitchFamily="-65" charset="0"/>
              </a:rPr>
              <a:t>?</a:t>
            </a:r>
            <a:endParaRPr lang="en-US" sz="9600" b="1" dirty="0">
              <a:latin typeface="Arial Narrow" pitchFamily="-65" charset="0"/>
            </a:endParaRP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9600" b="1" dirty="0">
                <a:solidFill>
                  <a:srgbClr val="D25000"/>
                </a:solidFill>
                <a:latin typeface="Arial Narrow" pitchFamily="-65" charset="0"/>
              </a:rPr>
              <a:t>Mismatched interface </a:t>
            </a:r>
            <a:r>
              <a:rPr lang="en-US" sz="9600" b="1" dirty="0">
                <a:latin typeface="Arial Narrow" pitchFamily="-65" charset="0"/>
              </a:rPr>
              <a:t>between HW and SW, </a:t>
            </a:r>
            <a:r>
              <a:rPr lang="en-US" sz="9600" b="1" dirty="0" err="1">
                <a:latin typeface="Arial Narrow" pitchFamily="-65" charset="0"/>
              </a:rPr>
              <a:t>a.k.a</a:t>
            </a:r>
            <a:r>
              <a:rPr lang="en-US" sz="9600" b="1" dirty="0">
                <a:latin typeface="Arial Narrow" pitchFamily="-65" charset="0"/>
              </a:rPr>
              <a:t> memory model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sz="9600" b="1" dirty="0">
                <a:latin typeface="Arial Narrow" pitchFamily="-65" charset="0"/>
              </a:rPr>
              <a:t>Can’t specify “what value can read return”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sz="9600" b="1" dirty="0">
                <a:latin typeface="Arial Narrow" pitchFamily="-65" charset="0"/>
              </a:rPr>
              <a:t>Data races defy acceptable semantics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/>
              <a:t>Multicore Parallelism: Current Practice</a:t>
            </a:r>
            <a:endParaRPr lang="en-US" sz="3200" b="1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76200" y="5404247"/>
            <a:ext cx="8915400" cy="615553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400" b="1" dirty="0">
                <a:solidFill>
                  <a:srgbClr val="C95000"/>
                </a:solidFill>
                <a:latin typeface="+mj-lt"/>
                <a:cs typeface="Helvetica" pitchFamily="34" charset="0"/>
              </a:rPr>
              <a:t>Fundamentally broken for hardware &amp; software</a:t>
            </a:r>
            <a:endParaRPr lang="en-US" sz="3400" b="1" dirty="0">
              <a:solidFill>
                <a:srgbClr val="D25000"/>
              </a:solidFill>
              <a:latin typeface="+mj-lt"/>
              <a:cs typeface="Helvetica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1630876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/>
          <a:lstStyle/>
          <a:p>
            <a:r>
              <a:rPr lang="en-US" dirty="0" smtClean="0">
                <a:ea typeface="ＭＳ Ｐゴシック" pitchFamily="-65" charset="-128"/>
              </a:rPr>
              <a:t>Current Hardware Limitations</a:t>
            </a:r>
            <a:endParaRPr dirty="0" smtClean="0">
              <a:ea typeface="ＭＳ Ｐゴシック" pitchFamily="-65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00113"/>
            <a:ext cx="9128656" cy="5148287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 smtClean="0">
                <a:latin typeface="Arial Narrow" pitchFamily="-65" charset="0"/>
              </a:rPr>
              <a:t>Complexity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Subtle races and numerous transient sates in the protocol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Hard to extend for optimizations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endParaRPr lang="en-US" dirty="0" smtClean="0">
              <a:latin typeface="Arial Narrow" pitchFamily="-65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 smtClean="0">
                <a:latin typeface="Arial Narrow" pitchFamily="-65" charset="0"/>
              </a:rPr>
              <a:t>Storage overhead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Directory overhead for sharer </a:t>
            </a:r>
            <a:r>
              <a:rPr lang="en-US" dirty="0">
                <a:latin typeface="Arial Narrow" pitchFamily="-65" charset="0"/>
              </a:rPr>
              <a:t>lists (makes up for new bits at ~20 cores</a:t>
            </a:r>
            <a:r>
              <a:rPr lang="en-US" dirty="0" smtClean="0">
                <a:latin typeface="Arial Narrow" pitchFamily="-65" charset="0"/>
              </a:rPr>
              <a:t>)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endParaRPr lang="en-US" dirty="0" smtClean="0">
              <a:latin typeface="Arial Narrow" pitchFamily="-65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 smtClean="0">
                <a:latin typeface="Arial Narrow" pitchFamily="-65" charset="0"/>
              </a:rPr>
              <a:t>Performance and power inefficiencies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Invalidation, </a:t>
            </a:r>
            <a:r>
              <a:rPr lang="en-US" dirty="0" err="1" smtClean="0">
                <a:latin typeface="Arial Narrow" pitchFamily="-65" charset="0"/>
              </a:rPr>
              <a:t>ack</a:t>
            </a:r>
            <a:r>
              <a:rPr lang="en-US" dirty="0" smtClean="0">
                <a:latin typeface="Arial Narrow" pitchFamily="-65" charset="0"/>
              </a:rPr>
              <a:t> messages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Indirection through directory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Arial Narrow" pitchFamily="-65" charset="0"/>
              </a:rPr>
              <a:t>False sharing (cache-line based coherence)</a:t>
            </a:r>
          </a:p>
          <a:p>
            <a:pPr lvl="1">
              <a:lnSpc>
                <a:spcPct val="110000"/>
              </a:lnSpc>
              <a:spcBef>
                <a:spcPts val="576"/>
              </a:spcBef>
              <a:spcAft>
                <a:spcPts val="600"/>
              </a:spcAft>
            </a:pPr>
            <a:r>
              <a:rPr lang="en-US" dirty="0">
                <a:latin typeface="Arial Narrow" pitchFamily="-65" charset="0"/>
              </a:rPr>
              <a:t>Traffic (cache-line based communication</a:t>
            </a:r>
            <a:r>
              <a:rPr lang="en-US" dirty="0" smtClean="0">
                <a:latin typeface="Arial Narrow" pitchFamily="-65" charset="0"/>
              </a:rPr>
              <a:t>)</a:t>
            </a:r>
            <a:endParaRPr lang="en-US" dirty="0">
              <a:latin typeface="Arial Narrow" pitchFamily="-65" charset="0"/>
            </a:endParaRPr>
          </a:p>
          <a:p>
            <a:pPr lvl="1">
              <a:lnSpc>
                <a:spcPct val="110000"/>
              </a:lnSpc>
              <a:spcBef>
                <a:spcPts val="576"/>
              </a:spcBef>
              <a:spcAft>
                <a:spcPts val="600"/>
              </a:spcAft>
            </a:pPr>
            <a:r>
              <a:rPr lang="en-US" dirty="0" smtClean="0">
                <a:latin typeface="Arial Narrow" pitchFamily="-65" charset="0"/>
              </a:rPr>
              <a:t>Cache pollution (cache-line based allocation)</a:t>
            </a:r>
            <a:endParaRPr lang="en-US" i="1" dirty="0" smtClean="0">
              <a:solidFill>
                <a:srgbClr val="006600"/>
              </a:solidFill>
              <a:latin typeface="Arial Narrow" pitchFamily="-65" charset="0"/>
            </a:endParaRPr>
          </a:p>
          <a:p>
            <a:pPr>
              <a:lnSpc>
                <a:spcPct val="90000"/>
              </a:lnSpc>
            </a:pPr>
            <a:endParaRPr lang="en-US" b="1" dirty="0" smtClean="0">
              <a:latin typeface="Arial Narrow" pitchFamily="-65" charset="0"/>
            </a:endParaRPr>
          </a:p>
          <a:p>
            <a:pPr lvl="2">
              <a:lnSpc>
                <a:spcPct val="90000"/>
              </a:lnSpc>
              <a:buNone/>
            </a:pPr>
            <a:endParaRPr lang="en-US" b="1" dirty="0" smtClean="0">
              <a:latin typeface="Arial Narrow" pitchFamily="-65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" y="1284982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4800" y="2769513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9077" y="3912513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04800" y="4790182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8069" y="1626513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6600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rgbClr val="0066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4269" y="4332982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6600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rgbClr val="0066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8069" y="5131713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6600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3600" dirty="0">
              <a:solidFill>
                <a:srgbClr val="0066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96000" y="5715000"/>
            <a:ext cx="30315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i="1" dirty="0" smtClean="0">
                <a:solidFill>
                  <a:srgbClr val="006600"/>
                </a:solidFill>
                <a:latin typeface="Arial Narrow" pitchFamily="-65" charset="0"/>
              </a:rPr>
              <a:t>Stash=</a:t>
            </a:r>
            <a:r>
              <a:rPr lang="en-US" sz="2200" b="1" i="1" dirty="0" err="1" smtClean="0">
                <a:solidFill>
                  <a:srgbClr val="006600"/>
                </a:solidFill>
                <a:latin typeface="Arial Narrow" pitchFamily="-65" charset="0"/>
              </a:rPr>
              <a:t>cache+scratchpad</a:t>
            </a:r>
            <a:r>
              <a:rPr lang="en-US" sz="2200" b="1" i="1" dirty="0" smtClean="0">
                <a:solidFill>
                  <a:srgbClr val="006600"/>
                </a:solidFill>
                <a:latin typeface="Arial Narrow" pitchFamily="-65" charset="0"/>
              </a:rPr>
              <a:t>,</a:t>
            </a:r>
          </a:p>
          <a:p>
            <a:r>
              <a:rPr lang="en-US" sz="2200" b="1" i="1" dirty="0">
                <a:solidFill>
                  <a:srgbClr val="006600"/>
                </a:solidFill>
                <a:latin typeface="Arial Narrow" pitchFamily="-65" charset="0"/>
              </a:rPr>
              <a:t>a</a:t>
            </a:r>
            <a:r>
              <a:rPr lang="en-US" sz="2200" b="1" i="1" dirty="0" smtClean="0">
                <a:solidFill>
                  <a:srgbClr val="006600"/>
                </a:solidFill>
                <a:latin typeface="Arial Narrow" pitchFamily="-65" charset="0"/>
              </a:rPr>
              <a:t>nother talk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379385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763000" cy="5638800"/>
          </a:xfrm>
        </p:spPr>
        <p:txBody>
          <a:bodyPr>
            <a:normAutofit/>
          </a:bodyPr>
          <a:lstStyle/>
          <a:p>
            <a:r>
              <a:rPr lang="en-US" sz="2600" b="1" dirty="0" smtClean="0">
                <a:latin typeface="Arial Narrow" pitchFamily="34" charset="0"/>
              </a:rPr>
              <a:t>Verification: </a:t>
            </a:r>
            <a:r>
              <a:rPr lang="en-US" sz="2600" b="1" dirty="0" err="1" smtClean="0">
                <a:latin typeface="Arial Narrow" pitchFamily="34" charset="0"/>
              </a:rPr>
              <a:t>DeNovo</a:t>
            </a:r>
            <a:r>
              <a:rPr lang="en-US" sz="2600" b="1" dirty="0" smtClean="0">
                <a:latin typeface="Arial Narrow" pitchFamily="34" charset="0"/>
              </a:rPr>
              <a:t> vs. MESI word with </a:t>
            </a:r>
            <a:r>
              <a:rPr lang="en-US" sz="2600" b="1" dirty="0" err="1" smtClean="0">
                <a:latin typeface="Arial Narrow" pitchFamily="34" charset="0"/>
              </a:rPr>
              <a:t>Murphi</a:t>
            </a:r>
            <a:r>
              <a:rPr lang="en-US" sz="2600" b="1" dirty="0" smtClean="0">
                <a:latin typeface="Arial Narrow" pitchFamily="34" charset="0"/>
              </a:rPr>
              <a:t> model checker</a:t>
            </a:r>
          </a:p>
          <a:p>
            <a:pPr lvl="1"/>
            <a:r>
              <a:rPr lang="en-US" b="1" dirty="0" smtClean="0">
                <a:latin typeface="Arial Narrow" pitchFamily="34" charset="0"/>
              </a:rPr>
              <a:t>Correctness</a:t>
            </a:r>
          </a:p>
          <a:p>
            <a:pPr lvl="2"/>
            <a:r>
              <a:rPr lang="en-US" dirty="0" smtClean="0"/>
              <a:t>Six </a:t>
            </a:r>
            <a:r>
              <a:rPr lang="en-US" dirty="0"/>
              <a:t>bugs in MESI </a:t>
            </a:r>
            <a:r>
              <a:rPr lang="en-US" dirty="0" smtClean="0"/>
              <a:t>protocol: Difficult to find and fix</a:t>
            </a:r>
            <a:endParaRPr lang="en-US" b="1" dirty="0" smtClean="0"/>
          </a:p>
          <a:p>
            <a:pPr lvl="2"/>
            <a:r>
              <a:rPr lang="en-US" b="1" dirty="0" smtClean="0">
                <a:latin typeface="Arial Narrow" pitchFamily="34" charset="0"/>
              </a:rPr>
              <a:t>Three bugs in </a:t>
            </a:r>
            <a:r>
              <a:rPr lang="en-US" b="1" dirty="0" err="1" smtClean="0">
                <a:latin typeface="Arial Narrow" pitchFamily="34" charset="0"/>
              </a:rPr>
              <a:t>DeNovo</a:t>
            </a:r>
            <a:r>
              <a:rPr lang="en-US" b="1" dirty="0" smtClean="0">
                <a:latin typeface="Arial Narrow" pitchFamily="34" charset="0"/>
              </a:rPr>
              <a:t> protocol:</a:t>
            </a:r>
            <a:r>
              <a:rPr lang="en-US" dirty="0"/>
              <a:t> </a:t>
            </a:r>
            <a:r>
              <a:rPr lang="en-US" b="1" dirty="0" smtClean="0">
                <a:latin typeface="Arial Narrow" pitchFamily="34" charset="0"/>
              </a:rPr>
              <a:t>Simple to fix</a:t>
            </a:r>
          </a:p>
          <a:p>
            <a:pPr lvl="1"/>
            <a:r>
              <a:rPr lang="en-US" b="1" dirty="0" smtClean="0">
                <a:latin typeface="Arial Narrow" pitchFamily="34" charset="0"/>
              </a:rPr>
              <a:t>Complexity</a:t>
            </a:r>
          </a:p>
          <a:p>
            <a:pPr lvl="2"/>
            <a:r>
              <a:rPr lang="en-US" b="1" dirty="0" smtClean="0">
                <a:latin typeface="Arial Narrow" pitchFamily="34" charset="0"/>
              </a:rPr>
              <a:t>15x fewer reachable states for DeNovo</a:t>
            </a:r>
          </a:p>
          <a:p>
            <a:pPr lvl="2"/>
            <a:r>
              <a:rPr lang="en-US" b="1" dirty="0" smtClean="0">
                <a:latin typeface="Arial Narrow" pitchFamily="34" charset="0"/>
              </a:rPr>
              <a:t>20x difference in the runtime</a:t>
            </a:r>
          </a:p>
          <a:p>
            <a:r>
              <a:rPr lang="en-US" sz="2600" dirty="0" smtClean="0"/>
              <a:t>Performance: </a:t>
            </a:r>
            <a:r>
              <a:rPr lang="en-US" sz="2600" dirty="0" err="1" smtClean="0"/>
              <a:t>Simics</a:t>
            </a:r>
            <a:r>
              <a:rPr lang="en-US" sz="2600" dirty="0" smtClean="0"/>
              <a:t> </a:t>
            </a:r>
            <a:r>
              <a:rPr lang="en-US" sz="2600" dirty="0"/>
              <a:t>+ GEMS + Garnet </a:t>
            </a:r>
          </a:p>
          <a:p>
            <a:pPr lvl="1"/>
            <a:r>
              <a:rPr lang="en-US" dirty="0" smtClean="0"/>
              <a:t>64 cores, simple </a:t>
            </a:r>
            <a:r>
              <a:rPr lang="en-US" dirty="0"/>
              <a:t>in-order core model</a:t>
            </a:r>
          </a:p>
          <a:p>
            <a:pPr lvl="1"/>
            <a:r>
              <a:rPr lang="en-US" dirty="0"/>
              <a:t>Workloads</a:t>
            </a:r>
          </a:p>
          <a:p>
            <a:pPr lvl="2"/>
            <a:r>
              <a:rPr lang="en-US" dirty="0"/>
              <a:t>FFT, LU, Barnes-Hut, and radix from SPLASH-2</a:t>
            </a:r>
          </a:p>
          <a:p>
            <a:pPr lvl="2"/>
            <a:r>
              <a:rPr lang="en-US" dirty="0" err="1"/>
              <a:t>bodytrack</a:t>
            </a:r>
            <a:r>
              <a:rPr lang="en-US" dirty="0"/>
              <a:t> and </a:t>
            </a:r>
            <a:r>
              <a:rPr lang="en-US" dirty="0" err="1"/>
              <a:t>fluidanimate</a:t>
            </a:r>
            <a:r>
              <a:rPr lang="en-US" dirty="0"/>
              <a:t> from PARSEC 2.1</a:t>
            </a:r>
          </a:p>
          <a:p>
            <a:pPr lvl="2"/>
            <a:r>
              <a:rPr lang="en-US" dirty="0" err="1"/>
              <a:t>kd</a:t>
            </a:r>
            <a:r>
              <a:rPr lang="en-US" dirty="0"/>
              <a:t>-Tree (two versions) [HPG 09]</a:t>
            </a:r>
          </a:p>
          <a:p>
            <a:endParaRPr lang="en-US" b="1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81"/>
    </mc:Choice>
    <mc:Fallback xmlns="">
      <p:transition xmlns:p14="http://schemas.microsoft.com/office/powerpoint/2010/main" spd="slow" advTm="10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ntent Placeholder 2"/>
          <p:cNvSpPr txBox="1">
            <a:spLocks/>
          </p:cNvSpPr>
          <p:nvPr/>
        </p:nvSpPr>
        <p:spPr>
          <a:xfrm>
            <a:off x="76200" y="5257800"/>
            <a:ext cx="9220201" cy="167640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b="1" kern="1200">
                <a:solidFill>
                  <a:schemeClr val="tx1"/>
                </a:solidFill>
                <a:latin typeface="Arial Narrow" pitchFamily="34" charset="0"/>
                <a:ea typeface="ＭＳ Ｐゴシック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b="1" kern="1200">
                <a:solidFill>
                  <a:schemeClr val="tx1"/>
                </a:solidFill>
                <a:latin typeface="Arial Narrow" pitchFamily="34" charset="0"/>
                <a:ea typeface="ＭＳ Ｐゴシック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1" kern="1200">
                <a:solidFill>
                  <a:schemeClr val="tx1"/>
                </a:solidFill>
                <a:latin typeface="Arial Narrow" pitchFamily="34" charset="0"/>
                <a:ea typeface="ＭＳ Ｐゴシック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1" kern="1200">
                <a:solidFill>
                  <a:schemeClr val="tx1"/>
                </a:solidFill>
                <a:latin typeface="Arial Narrow" pitchFamily="34" charset="0"/>
                <a:ea typeface="ＭＳ Ｐゴシック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 smtClean="0"/>
              <a:t>DeNovo</a:t>
            </a:r>
            <a:r>
              <a:rPr lang="en-US" sz="2400" dirty="0" smtClean="0"/>
              <a:t> is comparable to or better than MESI</a:t>
            </a:r>
          </a:p>
          <a:p>
            <a:r>
              <a:rPr lang="en-US" sz="2400" dirty="0" err="1" smtClean="0"/>
              <a:t>DeNovo</a:t>
            </a:r>
            <a:r>
              <a:rPr lang="en-US" sz="2400" dirty="0" smtClean="0"/>
              <a:t> + opts shows 32% lower memory stalls vs. MESI (max 77%)</a:t>
            </a: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-1" y="0"/>
            <a:ext cx="9144001" cy="762000"/>
          </a:xfrm>
          <a:prstGeom prst="rect">
            <a:avLst/>
          </a:prstGeom>
          <a:solidFill>
            <a:srgbClr val="333399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1F497D"/>
                </a:solidFill>
                <a:latin typeface="Arial Narrow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</a:rPr>
              <a:t>Memory Stall Time for MESI vs. </a:t>
            </a:r>
            <a:r>
              <a:rPr lang="en-US" dirty="0" err="1" smtClean="0">
                <a:solidFill>
                  <a:schemeClr val="bg1"/>
                </a:solidFill>
              </a:rPr>
              <a:t>DeNovo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6811384"/>
              </p:ext>
            </p:extLst>
          </p:nvPr>
        </p:nvGraphicFramePr>
        <p:xfrm>
          <a:off x="228600" y="1143000"/>
          <a:ext cx="8763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990600" y="4843046"/>
            <a:ext cx="4748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FFT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81200" y="4843045"/>
            <a:ext cx="4008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LU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743200" y="4843045"/>
            <a:ext cx="1143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Barnes-Hut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52226" y="4843045"/>
            <a:ext cx="8483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latin typeface="+mn-lt"/>
              </a:rPr>
              <a:t>kd</a:t>
            </a:r>
            <a:r>
              <a:rPr lang="en-US" sz="1600" b="1" dirty="0" smtClean="0">
                <a:latin typeface="+mn-lt"/>
              </a:rPr>
              <a:t>-false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46633" y="4843045"/>
            <a:ext cx="1096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latin typeface="+mn-lt"/>
              </a:rPr>
              <a:t>kd</a:t>
            </a:r>
            <a:r>
              <a:rPr lang="en-US" sz="1600" b="1" dirty="0" smtClean="0">
                <a:latin typeface="+mn-lt"/>
              </a:rPr>
              <a:t>-padded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93787" y="4843045"/>
            <a:ext cx="10404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latin typeface="+mn-lt"/>
              </a:rPr>
              <a:t>bodytrack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884719" y="4843045"/>
            <a:ext cx="12686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latin typeface="+mn-lt"/>
              </a:rPr>
              <a:t>fluidanimate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153218" y="4843045"/>
            <a:ext cx="6097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radix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38200" y="1181100"/>
            <a:ext cx="37202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M=MESI  D=</a:t>
            </a:r>
            <a:r>
              <a:rPr lang="en-US" sz="1600" b="1" dirty="0" err="1" smtClean="0">
                <a:latin typeface="+mn-lt"/>
              </a:rPr>
              <a:t>DeNovo</a:t>
            </a:r>
            <a:r>
              <a:rPr lang="en-US" sz="1600" b="1" dirty="0" smtClean="0">
                <a:latin typeface="+mn-lt"/>
              </a:rPr>
              <a:t>  </a:t>
            </a:r>
            <a:r>
              <a:rPr lang="en-US" sz="1600" b="1" dirty="0" err="1" smtClean="0">
                <a:latin typeface="+mn-lt"/>
              </a:rPr>
              <a:t>Dopt</a:t>
            </a:r>
            <a:r>
              <a:rPr lang="en-US" sz="1600" b="1" dirty="0" smtClean="0">
                <a:latin typeface="+mn-lt"/>
              </a:rPr>
              <a:t>=</a:t>
            </a:r>
            <a:r>
              <a:rPr lang="en-US" sz="1600" b="1" dirty="0" err="1" smtClean="0">
                <a:latin typeface="+mn-lt"/>
              </a:rPr>
              <a:t>DeNovo+Opt</a:t>
            </a:r>
            <a:endParaRPr lang="en-US" sz="16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3718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26"/>
    </mc:Choice>
    <mc:Fallback xmlns="">
      <p:transition xmlns:p14="http://schemas.microsoft.com/office/powerpoint/2010/main" spd="slow" advTm="39026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/>
          <p:cNvSpPr txBox="1">
            <a:spLocks/>
          </p:cNvSpPr>
          <p:nvPr/>
        </p:nvSpPr>
        <p:spPr>
          <a:xfrm>
            <a:off x="152400" y="5633156"/>
            <a:ext cx="8229600" cy="76764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b="1" kern="1200">
                <a:solidFill>
                  <a:schemeClr val="tx1"/>
                </a:solidFill>
                <a:latin typeface="Arial Narrow" pitchFamily="34" charset="0"/>
                <a:ea typeface="ＭＳ Ｐゴシック" charset="-128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b="1" kern="1200">
                <a:solidFill>
                  <a:schemeClr val="tx1"/>
                </a:solidFill>
                <a:latin typeface="Arial Narrow" pitchFamily="34" charset="0"/>
                <a:ea typeface="ＭＳ Ｐゴシック" charset="-128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1" kern="1200">
                <a:solidFill>
                  <a:schemeClr val="tx1"/>
                </a:solidFill>
                <a:latin typeface="Arial Narrow" pitchFamily="34" charset="0"/>
                <a:ea typeface="ＭＳ Ｐゴシック" charset="-128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1" kern="1200">
                <a:solidFill>
                  <a:schemeClr val="tx1"/>
                </a:solidFill>
                <a:latin typeface="Arial Narrow" pitchFamily="34" charset="0"/>
                <a:ea typeface="ＭＳ Ｐゴシック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 dirty="0" err="1" smtClean="0"/>
              <a:t>DeNovo</a:t>
            </a:r>
            <a:r>
              <a:rPr lang="en-US" sz="2400" dirty="0" smtClean="0"/>
              <a:t> has 36% less traffic than MESI (max 71%)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-1" y="0"/>
            <a:ext cx="9144001" cy="762000"/>
          </a:xfrm>
          <a:prstGeom prst="rect">
            <a:avLst/>
          </a:prstGeom>
          <a:solidFill>
            <a:srgbClr val="333399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1F497D"/>
                </a:solidFill>
                <a:latin typeface="Arial Narrow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</a:rPr>
              <a:t>Network Traffic for MESI vs. </a:t>
            </a:r>
            <a:r>
              <a:rPr lang="en-US" dirty="0" err="1" smtClean="0">
                <a:solidFill>
                  <a:schemeClr val="bg1"/>
                </a:solidFill>
              </a:rPr>
              <a:t>DeNovo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41205874"/>
              </p:ext>
            </p:extLst>
          </p:nvPr>
        </p:nvGraphicFramePr>
        <p:xfrm>
          <a:off x="177800" y="1261645"/>
          <a:ext cx="8759952" cy="3733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066800" y="4919246"/>
            <a:ext cx="4748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FFT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065734" y="4919245"/>
            <a:ext cx="4008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LU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776204" y="4919245"/>
            <a:ext cx="1143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Barnes-Hut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86200" y="4919245"/>
            <a:ext cx="8483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latin typeface="+mn-lt"/>
              </a:rPr>
              <a:t>kd</a:t>
            </a:r>
            <a:r>
              <a:rPr lang="en-US" sz="1600" b="1" dirty="0" smtClean="0">
                <a:latin typeface="+mn-lt"/>
              </a:rPr>
              <a:t>-false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57404" y="4919245"/>
            <a:ext cx="1096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latin typeface="+mn-lt"/>
              </a:rPr>
              <a:t>kd</a:t>
            </a:r>
            <a:r>
              <a:rPr lang="en-US" sz="1600" b="1" dirty="0" smtClean="0">
                <a:latin typeface="+mn-lt"/>
              </a:rPr>
              <a:t>-padded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748004" y="4919245"/>
            <a:ext cx="10404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latin typeface="+mn-lt"/>
              </a:rPr>
              <a:t>bodytrack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05600" y="4919245"/>
            <a:ext cx="12686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latin typeface="+mn-lt"/>
              </a:rPr>
              <a:t>fluidanimate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957804" y="4919245"/>
            <a:ext cx="6097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radix</a:t>
            </a:r>
            <a:endParaRPr lang="en-US" sz="1200" b="1" dirty="0" smtClean="0"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2000" y="1193800"/>
            <a:ext cx="37202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M=MESI  D=</a:t>
            </a:r>
            <a:r>
              <a:rPr lang="en-US" sz="1600" b="1" dirty="0" err="1" smtClean="0">
                <a:latin typeface="+mn-lt"/>
              </a:rPr>
              <a:t>DeNovo</a:t>
            </a:r>
            <a:r>
              <a:rPr lang="en-US" sz="1600" b="1" dirty="0" smtClean="0">
                <a:latin typeface="+mn-lt"/>
              </a:rPr>
              <a:t>  </a:t>
            </a:r>
            <a:r>
              <a:rPr lang="en-US" sz="1600" b="1" dirty="0" err="1" smtClean="0">
                <a:latin typeface="+mn-lt"/>
              </a:rPr>
              <a:t>Dopt</a:t>
            </a:r>
            <a:r>
              <a:rPr lang="en-US" sz="1600" b="1" dirty="0" smtClean="0">
                <a:latin typeface="+mn-lt"/>
              </a:rPr>
              <a:t>=</a:t>
            </a:r>
            <a:r>
              <a:rPr lang="en-US" sz="1600" b="1" dirty="0" err="1" smtClean="0">
                <a:latin typeface="+mn-lt"/>
              </a:rPr>
              <a:t>DeNovo+Opt</a:t>
            </a:r>
            <a:endParaRPr lang="en-US" sz="16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846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99"/>
    </mc:Choice>
    <mc:Fallback xmlns="">
      <p:transition xmlns:p14="http://schemas.microsoft.com/office/powerpoint/2010/main" spd="slow" advTm="33699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Milestones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568" y="1045666"/>
            <a:ext cx="4068743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b="1" dirty="0" smtClean="0">
                <a:latin typeface="Arial Narrow" panose="020B0606020202030204" pitchFamily="34" charset="0"/>
              </a:rPr>
              <a:t>Software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DPJ: Determinism </a:t>
            </a:r>
          </a:p>
          <a:p>
            <a:r>
              <a:rPr lang="en-US" sz="2600" b="1" dirty="0">
                <a:solidFill>
                  <a:srgbClr val="D25000"/>
                </a:solidFill>
                <a:latin typeface="Arial Narrow" panose="020B0606020202030204" pitchFamily="34" charset="0"/>
              </a:rPr>
              <a:t> 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                   </a:t>
            </a:r>
            <a:r>
              <a:rPr lang="en-US" sz="2600" b="1" dirty="0" smtClean="0">
                <a:latin typeface="Arial Narrow" panose="020B0606020202030204" pitchFamily="34" charset="0"/>
              </a:rPr>
              <a:t>OOPSLA’09</a:t>
            </a:r>
            <a:endParaRPr lang="en-US" sz="2600" b="1" dirty="0">
              <a:latin typeface="Arial Narrow" panose="020B0606020202030204" pitchFamily="34" charset="0"/>
            </a:endParaRP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Disciplined 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non-determinism</a:t>
            </a:r>
            <a:r>
              <a:rPr lang="en-US" sz="2600" b="1" dirty="0" smtClean="0">
                <a:latin typeface="Arial Narrow" panose="020B0606020202030204" pitchFamily="34" charset="0"/>
              </a:rPr>
              <a:t> </a:t>
            </a:r>
          </a:p>
          <a:p>
            <a:pPr lvl="3"/>
            <a:r>
              <a:rPr lang="en-US" sz="2600" b="1" dirty="0" smtClean="0">
                <a:latin typeface="Arial Narrow" panose="020B0606020202030204" pitchFamily="34" charset="0"/>
              </a:rPr>
              <a:t>		POPL’11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Unstructured synchronization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Legacy, OS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24400" y="1068824"/>
            <a:ext cx="48006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latin typeface="Arial Narrow" panose="020B0606020202030204" pitchFamily="34" charset="0"/>
              </a:rPr>
              <a:t>Hardware</a:t>
            </a:r>
          </a:p>
          <a:p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	Coherence, Consistency,</a:t>
            </a: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	Communication</a:t>
            </a:r>
          </a:p>
          <a:p>
            <a:pPr lvl="2"/>
            <a:r>
              <a:rPr lang="en-US" sz="2600" b="1" dirty="0" smtClean="0">
                <a:latin typeface="Arial Narrow" panose="020B0606020202030204" pitchFamily="34" charset="0"/>
              </a:rPr>
              <a:t>PACT’11 best paper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DeNovoND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>
                <a:latin typeface="Arial Narrow" panose="020B0606020202030204" pitchFamily="34" charset="0"/>
              </a:rPr>
              <a:t>	</a:t>
            </a:r>
            <a:r>
              <a:rPr lang="en-US" sz="2600" b="1" dirty="0" smtClean="0">
                <a:latin typeface="Arial Narrow" panose="020B0606020202030204" pitchFamily="34" charset="0"/>
              </a:rPr>
              <a:t>ASPLOS’13 &amp;</a:t>
            </a:r>
          </a:p>
          <a:p>
            <a:r>
              <a:rPr lang="en-US" sz="2600" b="1" dirty="0">
                <a:latin typeface="Arial Narrow" panose="020B0606020202030204" pitchFamily="34" charset="0"/>
              </a:rPr>
              <a:t>	</a:t>
            </a:r>
            <a:r>
              <a:rPr lang="en-US" sz="2600" b="1" dirty="0" smtClean="0">
                <a:latin typeface="Arial Narrow" panose="020B0606020202030204" pitchFamily="34" charset="0"/>
              </a:rPr>
              <a:t>IEEE Micro top picks’14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DeNovoSynch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 </a:t>
            </a:r>
            <a:r>
              <a:rPr lang="en-US" sz="2600" b="1" dirty="0" smtClean="0">
                <a:latin typeface="Arial Narrow" panose="020B0606020202030204" pitchFamily="34" charset="0"/>
              </a:rPr>
              <a:t>(in review)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Ongoing</a:t>
            </a:r>
          </a:p>
          <a:p>
            <a:endParaRPr lang="en-US" sz="2600" b="1" dirty="0">
              <a:latin typeface="Arial Narrow" panose="020B0606020202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400" y="6248400"/>
            <a:ext cx="7924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A language-oblivious virtual ISA</a:t>
            </a:r>
            <a:endParaRPr lang="en-US" sz="2600" b="1" dirty="0">
              <a:solidFill>
                <a:srgbClr val="D25000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40423" y="5754469"/>
            <a:ext cx="52515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+ Storage</a:t>
            </a:r>
          </a:p>
        </p:txBody>
      </p:sp>
      <p:sp>
        <p:nvSpPr>
          <p:cNvPr id="20" name="Freeform 19"/>
          <p:cNvSpPr/>
          <p:nvPr/>
        </p:nvSpPr>
        <p:spPr>
          <a:xfrm>
            <a:off x="3962400" y="1363579"/>
            <a:ext cx="627794" cy="4924926"/>
          </a:xfrm>
          <a:custGeom>
            <a:avLst/>
            <a:gdLst>
              <a:gd name="connsiteX0" fmla="*/ 18194 w 627794"/>
              <a:gd name="connsiteY0" fmla="*/ 0 h 4924926"/>
              <a:gd name="connsiteX1" fmla="*/ 98405 w 627794"/>
              <a:gd name="connsiteY1" fmla="*/ 48126 h 4924926"/>
              <a:gd name="connsiteX2" fmla="*/ 194657 w 627794"/>
              <a:gd name="connsiteY2" fmla="*/ 80210 h 4924926"/>
              <a:gd name="connsiteX3" fmla="*/ 242784 w 627794"/>
              <a:gd name="connsiteY3" fmla="*/ 96253 h 4924926"/>
              <a:gd name="connsiteX4" fmla="*/ 339036 w 627794"/>
              <a:gd name="connsiteY4" fmla="*/ 144379 h 4924926"/>
              <a:gd name="connsiteX5" fmla="*/ 371121 w 627794"/>
              <a:gd name="connsiteY5" fmla="*/ 192505 h 4924926"/>
              <a:gd name="connsiteX6" fmla="*/ 419247 w 627794"/>
              <a:gd name="connsiteY6" fmla="*/ 224589 h 4924926"/>
              <a:gd name="connsiteX7" fmla="*/ 451331 w 627794"/>
              <a:gd name="connsiteY7" fmla="*/ 256674 h 4924926"/>
              <a:gd name="connsiteX8" fmla="*/ 483415 w 627794"/>
              <a:gd name="connsiteY8" fmla="*/ 352926 h 4924926"/>
              <a:gd name="connsiteX9" fmla="*/ 499457 w 627794"/>
              <a:gd name="connsiteY9" fmla="*/ 401053 h 4924926"/>
              <a:gd name="connsiteX10" fmla="*/ 531542 w 627794"/>
              <a:gd name="connsiteY10" fmla="*/ 433137 h 4924926"/>
              <a:gd name="connsiteX11" fmla="*/ 547584 w 627794"/>
              <a:gd name="connsiteY11" fmla="*/ 786063 h 4924926"/>
              <a:gd name="connsiteX12" fmla="*/ 531542 w 627794"/>
              <a:gd name="connsiteY12" fmla="*/ 834189 h 4924926"/>
              <a:gd name="connsiteX13" fmla="*/ 403205 w 627794"/>
              <a:gd name="connsiteY13" fmla="*/ 930442 h 4924926"/>
              <a:gd name="connsiteX14" fmla="*/ 355078 w 627794"/>
              <a:gd name="connsiteY14" fmla="*/ 962526 h 4924926"/>
              <a:gd name="connsiteX15" fmla="*/ 306952 w 627794"/>
              <a:gd name="connsiteY15" fmla="*/ 1058779 h 4924926"/>
              <a:gd name="connsiteX16" fmla="*/ 258826 w 627794"/>
              <a:gd name="connsiteY16" fmla="*/ 1106905 h 4924926"/>
              <a:gd name="connsiteX17" fmla="*/ 226742 w 627794"/>
              <a:gd name="connsiteY17" fmla="*/ 1155032 h 4924926"/>
              <a:gd name="connsiteX18" fmla="*/ 146531 w 627794"/>
              <a:gd name="connsiteY18" fmla="*/ 1219200 h 4924926"/>
              <a:gd name="connsiteX19" fmla="*/ 114447 w 627794"/>
              <a:gd name="connsiteY19" fmla="*/ 1267326 h 4924926"/>
              <a:gd name="connsiteX20" fmla="*/ 34236 w 627794"/>
              <a:gd name="connsiteY20" fmla="*/ 1347537 h 4924926"/>
              <a:gd name="connsiteX21" fmla="*/ 2152 w 627794"/>
              <a:gd name="connsiteY21" fmla="*/ 1443789 h 4924926"/>
              <a:gd name="connsiteX22" fmla="*/ 66321 w 627794"/>
              <a:gd name="connsiteY22" fmla="*/ 1588168 h 4924926"/>
              <a:gd name="connsiteX23" fmla="*/ 82363 w 627794"/>
              <a:gd name="connsiteY23" fmla="*/ 1636295 h 4924926"/>
              <a:gd name="connsiteX24" fmla="*/ 130489 w 627794"/>
              <a:gd name="connsiteY24" fmla="*/ 1748589 h 4924926"/>
              <a:gd name="connsiteX25" fmla="*/ 194657 w 627794"/>
              <a:gd name="connsiteY25" fmla="*/ 1780674 h 4924926"/>
              <a:gd name="connsiteX26" fmla="*/ 242784 w 627794"/>
              <a:gd name="connsiteY26" fmla="*/ 1828800 h 4924926"/>
              <a:gd name="connsiteX27" fmla="*/ 339036 w 627794"/>
              <a:gd name="connsiteY27" fmla="*/ 1892968 h 4924926"/>
              <a:gd name="connsiteX28" fmla="*/ 387163 w 627794"/>
              <a:gd name="connsiteY28" fmla="*/ 1925053 h 4924926"/>
              <a:gd name="connsiteX29" fmla="*/ 435289 w 627794"/>
              <a:gd name="connsiteY29" fmla="*/ 1941095 h 4924926"/>
              <a:gd name="connsiteX30" fmla="*/ 515500 w 627794"/>
              <a:gd name="connsiteY30" fmla="*/ 2005263 h 4924926"/>
              <a:gd name="connsiteX31" fmla="*/ 563626 w 627794"/>
              <a:gd name="connsiteY31" fmla="*/ 2037347 h 4924926"/>
              <a:gd name="connsiteX32" fmla="*/ 595710 w 627794"/>
              <a:gd name="connsiteY32" fmla="*/ 2085474 h 4924926"/>
              <a:gd name="connsiteX33" fmla="*/ 627794 w 627794"/>
              <a:gd name="connsiteY33" fmla="*/ 2181726 h 4924926"/>
              <a:gd name="connsiteX34" fmla="*/ 611752 w 627794"/>
              <a:gd name="connsiteY34" fmla="*/ 2229853 h 4924926"/>
              <a:gd name="connsiteX35" fmla="*/ 451331 w 627794"/>
              <a:gd name="connsiteY35" fmla="*/ 2390274 h 4924926"/>
              <a:gd name="connsiteX36" fmla="*/ 403205 w 627794"/>
              <a:gd name="connsiteY36" fmla="*/ 2422358 h 4924926"/>
              <a:gd name="connsiteX37" fmla="*/ 355078 w 627794"/>
              <a:gd name="connsiteY37" fmla="*/ 2454442 h 4924926"/>
              <a:gd name="connsiteX38" fmla="*/ 306952 w 627794"/>
              <a:gd name="connsiteY38" fmla="*/ 2534653 h 4924926"/>
              <a:gd name="connsiteX39" fmla="*/ 290910 w 627794"/>
              <a:gd name="connsiteY39" fmla="*/ 2582779 h 4924926"/>
              <a:gd name="connsiteX40" fmla="*/ 194657 w 627794"/>
              <a:gd name="connsiteY40" fmla="*/ 2646947 h 4924926"/>
              <a:gd name="connsiteX41" fmla="*/ 114447 w 627794"/>
              <a:gd name="connsiteY41" fmla="*/ 2711116 h 4924926"/>
              <a:gd name="connsiteX42" fmla="*/ 114447 w 627794"/>
              <a:gd name="connsiteY42" fmla="*/ 2919663 h 4924926"/>
              <a:gd name="connsiteX43" fmla="*/ 178615 w 627794"/>
              <a:gd name="connsiteY43" fmla="*/ 2999874 h 4924926"/>
              <a:gd name="connsiteX44" fmla="*/ 210700 w 627794"/>
              <a:gd name="connsiteY44" fmla="*/ 3048000 h 4924926"/>
              <a:gd name="connsiteX45" fmla="*/ 339036 w 627794"/>
              <a:gd name="connsiteY45" fmla="*/ 3112168 h 4924926"/>
              <a:gd name="connsiteX46" fmla="*/ 371121 w 627794"/>
              <a:gd name="connsiteY46" fmla="*/ 3144253 h 4924926"/>
              <a:gd name="connsiteX47" fmla="*/ 499457 w 627794"/>
              <a:gd name="connsiteY47" fmla="*/ 3208421 h 4924926"/>
              <a:gd name="connsiteX48" fmla="*/ 595710 w 627794"/>
              <a:gd name="connsiteY48" fmla="*/ 3240505 h 4924926"/>
              <a:gd name="connsiteX49" fmla="*/ 611752 w 627794"/>
              <a:gd name="connsiteY49" fmla="*/ 3288632 h 4924926"/>
              <a:gd name="connsiteX50" fmla="*/ 531542 w 627794"/>
              <a:gd name="connsiteY50" fmla="*/ 3481137 h 4924926"/>
              <a:gd name="connsiteX51" fmla="*/ 499457 w 627794"/>
              <a:gd name="connsiteY51" fmla="*/ 3513221 h 4924926"/>
              <a:gd name="connsiteX52" fmla="*/ 451331 w 627794"/>
              <a:gd name="connsiteY52" fmla="*/ 3529263 h 4924926"/>
              <a:gd name="connsiteX53" fmla="*/ 322994 w 627794"/>
              <a:gd name="connsiteY53" fmla="*/ 3577389 h 4924926"/>
              <a:gd name="connsiteX54" fmla="*/ 290910 w 627794"/>
              <a:gd name="connsiteY54" fmla="*/ 3609474 h 4924926"/>
              <a:gd name="connsiteX55" fmla="*/ 194657 w 627794"/>
              <a:gd name="connsiteY55" fmla="*/ 3641558 h 4924926"/>
              <a:gd name="connsiteX56" fmla="*/ 98405 w 627794"/>
              <a:gd name="connsiteY56" fmla="*/ 3705726 h 4924926"/>
              <a:gd name="connsiteX57" fmla="*/ 34236 w 627794"/>
              <a:gd name="connsiteY57" fmla="*/ 3785937 h 4924926"/>
              <a:gd name="connsiteX58" fmla="*/ 50278 w 627794"/>
              <a:gd name="connsiteY58" fmla="*/ 3994484 h 4924926"/>
              <a:gd name="connsiteX59" fmla="*/ 98405 w 627794"/>
              <a:gd name="connsiteY59" fmla="*/ 4074695 h 4924926"/>
              <a:gd name="connsiteX60" fmla="*/ 194657 w 627794"/>
              <a:gd name="connsiteY60" fmla="*/ 4203032 h 4924926"/>
              <a:gd name="connsiteX61" fmla="*/ 242784 w 627794"/>
              <a:gd name="connsiteY61" fmla="*/ 4219074 h 4924926"/>
              <a:gd name="connsiteX62" fmla="*/ 355078 w 627794"/>
              <a:gd name="connsiteY62" fmla="*/ 4283242 h 4924926"/>
              <a:gd name="connsiteX63" fmla="*/ 403205 w 627794"/>
              <a:gd name="connsiteY63" fmla="*/ 4299284 h 4924926"/>
              <a:gd name="connsiteX64" fmla="*/ 483415 w 627794"/>
              <a:gd name="connsiteY64" fmla="*/ 4363453 h 4924926"/>
              <a:gd name="connsiteX65" fmla="*/ 547584 w 627794"/>
              <a:gd name="connsiteY65" fmla="*/ 4507832 h 4924926"/>
              <a:gd name="connsiteX66" fmla="*/ 531542 w 627794"/>
              <a:gd name="connsiteY66" fmla="*/ 4588042 h 4924926"/>
              <a:gd name="connsiteX67" fmla="*/ 515500 w 627794"/>
              <a:gd name="connsiteY67" fmla="*/ 4636168 h 4924926"/>
              <a:gd name="connsiteX68" fmla="*/ 419247 w 627794"/>
              <a:gd name="connsiteY68" fmla="*/ 4668253 h 4924926"/>
              <a:gd name="connsiteX69" fmla="*/ 322994 w 627794"/>
              <a:gd name="connsiteY69" fmla="*/ 4716379 h 4924926"/>
              <a:gd name="connsiteX70" fmla="*/ 194657 w 627794"/>
              <a:gd name="connsiteY70" fmla="*/ 4812632 h 4924926"/>
              <a:gd name="connsiteX71" fmla="*/ 130489 w 627794"/>
              <a:gd name="connsiteY71" fmla="*/ 4892842 h 4924926"/>
              <a:gd name="connsiteX72" fmla="*/ 82363 w 627794"/>
              <a:gd name="connsiteY72" fmla="*/ 4876800 h 4924926"/>
              <a:gd name="connsiteX73" fmla="*/ 66321 w 627794"/>
              <a:gd name="connsiteY73" fmla="*/ 4828674 h 4924926"/>
              <a:gd name="connsiteX74" fmla="*/ 146531 w 627794"/>
              <a:gd name="connsiteY74" fmla="*/ 4908884 h 4924926"/>
              <a:gd name="connsiteX75" fmla="*/ 194657 w 627794"/>
              <a:gd name="connsiteY75" fmla="*/ 4924926 h 4924926"/>
              <a:gd name="connsiteX76" fmla="*/ 242784 w 627794"/>
              <a:gd name="connsiteY76" fmla="*/ 4892842 h 4924926"/>
              <a:gd name="connsiteX77" fmla="*/ 371121 w 627794"/>
              <a:gd name="connsiteY77" fmla="*/ 4860758 h 4924926"/>
              <a:gd name="connsiteX78" fmla="*/ 50278 w 627794"/>
              <a:gd name="connsiteY78" fmla="*/ 4844716 h 4924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627794" h="4924926">
                <a:moveTo>
                  <a:pt x="18194" y="0"/>
                </a:moveTo>
                <a:cubicBezTo>
                  <a:pt x="44931" y="16042"/>
                  <a:pt x="70019" y="35224"/>
                  <a:pt x="98405" y="48126"/>
                </a:cubicBezTo>
                <a:cubicBezTo>
                  <a:pt x="129193" y="62121"/>
                  <a:pt x="162573" y="69515"/>
                  <a:pt x="194657" y="80210"/>
                </a:cubicBezTo>
                <a:cubicBezTo>
                  <a:pt x="210699" y="85558"/>
                  <a:pt x="228714" y="86873"/>
                  <a:pt x="242784" y="96253"/>
                </a:cubicBezTo>
                <a:cubicBezTo>
                  <a:pt x="304980" y="137717"/>
                  <a:pt x="272619" y="122240"/>
                  <a:pt x="339036" y="144379"/>
                </a:cubicBezTo>
                <a:cubicBezTo>
                  <a:pt x="349731" y="160421"/>
                  <a:pt x="357488" y="178872"/>
                  <a:pt x="371121" y="192505"/>
                </a:cubicBezTo>
                <a:cubicBezTo>
                  <a:pt x="384754" y="206138"/>
                  <a:pt x="404192" y="212545"/>
                  <a:pt x="419247" y="224589"/>
                </a:cubicBezTo>
                <a:cubicBezTo>
                  <a:pt x="431057" y="234037"/>
                  <a:pt x="440636" y="245979"/>
                  <a:pt x="451331" y="256674"/>
                </a:cubicBezTo>
                <a:lnTo>
                  <a:pt x="483415" y="352926"/>
                </a:lnTo>
                <a:cubicBezTo>
                  <a:pt x="488762" y="368968"/>
                  <a:pt x="487500" y="389096"/>
                  <a:pt x="499457" y="401053"/>
                </a:cubicBezTo>
                <a:lnTo>
                  <a:pt x="531542" y="433137"/>
                </a:lnTo>
                <a:cubicBezTo>
                  <a:pt x="558048" y="645188"/>
                  <a:pt x="581427" y="633768"/>
                  <a:pt x="547584" y="786063"/>
                </a:cubicBezTo>
                <a:cubicBezTo>
                  <a:pt x="543916" y="802570"/>
                  <a:pt x="540242" y="819689"/>
                  <a:pt x="531542" y="834189"/>
                </a:cubicBezTo>
                <a:cubicBezTo>
                  <a:pt x="511758" y="867162"/>
                  <a:pt x="411168" y="925133"/>
                  <a:pt x="403205" y="930442"/>
                </a:cubicBezTo>
                <a:lnTo>
                  <a:pt x="355078" y="962526"/>
                </a:lnTo>
                <a:cubicBezTo>
                  <a:pt x="339000" y="1010760"/>
                  <a:pt x="341506" y="1017315"/>
                  <a:pt x="306952" y="1058779"/>
                </a:cubicBezTo>
                <a:cubicBezTo>
                  <a:pt x="292428" y="1076207"/>
                  <a:pt x="273350" y="1089476"/>
                  <a:pt x="258826" y="1106905"/>
                </a:cubicBezTo>
                <a:cubicBezTo>
                  <a:pt x="246483" y="1121717"/>
                  <a:pt x="238786" y="1139977"/>
                  <a:pt x="226742" y="1155032"/>
                </a:cubicBezTo>
                <a:cubicBezTo>
                  <a:pt x="200620" y="1187685"/>
                  <a:pt x="182262" y="1195379"/>
                  <a:pt x="146531" y="1219200"/>
                </a:cubicBezTo>
                <a:cubicBezTo>
                  <a:pt x="135836" y="1235242"/>
                  <a:pt x="127143" y="1252816"/>
                  <a:pt x="114447" y="1267326"/>
                </a:cubicBezTo>
                <a:cubicBezTo>
                  <a:pt x="89548" y="1295782"/>
                  <a:pt x="34236" y="1347537"/>
                  <a:pt x="34236" y="1347537"/>
                </a:cubicBezTo>
                <a:cubicBezTo>
                  <a:pt x="23541" y="1379621"/>
                  <a:pt x="-8543" y="1411705"/>
                  <a:pt x="2152" y="1443789"/>
                </a:cubicBezTo>
                <a:cubicBezTo>
                  <a:pt x="40333" y="1558333"/>
                  <a:pt x="15476" y="1511902"/>
                  <a:pt x="66321" y="1588168"/>
                </a:cubicBezTo>
                <a:cubicBezTo>
                  <a:pt x="71668" y="1604210"/>
                  <a:pt x="77717" y="1620036"/>
                  <a:pt x="82363" y="1636295"/>
                </a:cubicBezTo>
                <a:cubicBezTo>
                  <a:pt x="94297" y="1678065"/>
                  <a:pt x="93857" y="1718062"/>
                  <a:pt x="130489" y="1748589"/>
                </a:cubicBezTo>
                <a:cubicBezTo>
                  <a:pt x="148860" y="1763899"/>
                  <a:pt x="175197" y="1766774"/>
                  <a:pt x="194657" y="1780674"/>
                </a:cubicBezTo>
                <a:cubicBezTo>
                  <a:pt x="213118" y="1793861"/>
                  <a:pt x="224876" y="1814872"/>
                  <a:pt x="242784" y="1828800"/>
                </a:cubicBezTo>
                <a:cubicBezTo>
                  <a:pt x="273222" y="1852474"/>
                  <a:pt x="306952" y="1871579"/>
                  <a:pt x="339036" y="1892968"/>
                </a:cubicBezTo>
                <a:cubicBezTo>
                  <a:pt x="355078" y="1903663"/>
                  <a:pt x="368872" y="1918956"/>
                  <a:pt x="387163" y="1925053"/>
                </a:cubicBezTo>
                <a:cubicBezTo>
                  <a:pt x="403205" y="1930400"/>
                  <a:pt x="420164" y="1933533"/>
                  <a:pt x="435289" y="1941095"/>
                </a:cubicBezTo>
                <a:cubicBezTo>
                  <a:pt x="501120" y="1974011"/>
                  <a:pt x="465765" y="1965475"/>
                  <a:pt x="515500" y="2005263"/>
                </a:cubicBezTo>
                <a:cubicBezTo>
                  <a:pt x="530555" y="2017307"/>
                  <a:pt x="547584" y="2026652"/>
                  <a:pt x="563626" y="2037347"/>
                </a:cubicBezTo>
                <a:cubicBezTo>
                  <a:pt x="574321" y="2053389"/>
                  <a:pt x="587880" y="2067855"/>
                  <a:pt x="595710" y="2085474"/>
                </a:cubicBezTo>
                <a:cubicBezTo>
                  <a:pt x="609445" y="2116379"/>
                  <a:pt x="627794" y="2181726"/>
                  <a:pt x="627794" y="2181726"/>
                </a:cubicBezTo>
                <a:cubicBezTo>
                  <a:pt x="622447" y="2197768"/>
                  <a:pt x="619964" y="2215071"/>
                  <a:pt x="611752" y="2229853"/>
                </a:cubicBezTo>
                <a:cubicBezTo>
                  <a:pt x="548843" y="2343090"/>
                  <a:pt x="557019" y="2319815"/>
                  <a:pt x="451331" y="2390274"/>
                </a:cubicBezTo>
                <a:lnTo>
                  <a:pt x="403205" y="2422358"/>
                </a:lnTo>
                <a:lnTo>
                  <a:pt x="355078" y="2454442"/>
                </a:lnTo>
                <a:cubicBezTo>
                  <a:pt x="309634" y="2590774"/>
                  <a:pt x="373013" y="2424550"/>
                  <a:pt x="306952" y="2534653"/>
                </a:cubicBezTo>
                <a:cubicBezTo>
                  <a:pt x="298252" y="2549153"/>
                  <a:pt x="302867" y="2570822"/>
                  <a:pt x="290910" y="2582779"/>
                </a:cubicBezTo>
                <a:cubicBezTo>
                  <a:pt x="263644" y="2610045"/>
                  <a:pt x="221923" y="2619680"/>
                  <a:pt x="194657" y="2646947"/>
                </a:cubicBezTo>
                <a:cubicBezTo>
                  <a:pt x="148940" y="2692665"/>
                  <a:pt x="175158" y="2670642"/>
                  <a:pt x="114447" y="2711116"/>
                </a:cubicBezTo>
                <a:cubicBezTo>
                  <a:pt x="85720" y="2797296"/>
                  <a:pt x="83026" y="2783505"/>
                  <a:pt x="114447" y="2919663"/>
                </a:cubicBezTo>
                <a:cubicBezTo>
                  <a:pt x="122453" y="2954356"/>
                  <a:pt x="158368" y="2974566"/>
                  <a:pt x="178615" y="2999874"/>
                </a:cubicBezTo>
                <a:cubicBezTo>
                  <a:pt x="190659" y="3014929"/>
                  <a:pt x="194905" y="3036944"/>
                  <a:pt x="210700" y="3048000"/>
                </a:cubicBezTo>
                <a:cubicBezTo>
                  <a:pt x="249882" y="3075427"/>
                  <a:pt x="305216" y="3078348"/>
                  <a:pt x="339036" y="3112168"/>
                </a:cubicBezTo>
                <a:cubicBezTo>
                  <a:pt x="349731" y="3122863"/>
                  <a:pt x="359310" y="3134804"/>
                  <a:pt x="371121" y="3144253"/>
                </a:cubicBezTo>
                <a:cubicBezTo>
                  <a:pt x="415706" y="3179921"/>
                  <a:pt x="442420" y="3187681"/>
                  <a:pt x="499457" y="3208421"/>
                </a:cubicBezTo>
                <a:cubicBezTo>
                  <a:pt x="531241" y="3219979"/>
                  <a:pt x="595710" y="3240505"/>
                  <a:pt x="595710" y="3240505"/>
                </a:cubicBezTo>
                <a:cubicBezTo>
                  <a:pt x="601057" y="3256547"/>
                  <a:pt x="611752" y="3271722"/>
                  <a:pt x="611752" y="3288632"/>
                </a:cubicBezTo>
                <a:cubicBezTo>
                  <a:pt x="611752" y="3365863"/>
                  <a:pt x="587219" y="3425462"/>
                  <a:pt x="531542" y="3481137"/>
                </a:cubicBezTo>
                <a:cubicBezTo>
                  <a:pt x="520847" y="3491832"/>
                  <a:pt x="512426" y="3505439"/>
                  <a:pt x="499457" y="3513221"/>
                </a:cubicBezTo>
                <a:cubicBezTo>
                  <a:pt x="484957" y="3521921"/>
                  <a:pt x="467164" y="3523326"/>
                  <a:pt x="451331" y="3529263"/>
                </a:cubicBezTo>
                <a:cubicBezTo>
                  <a:pt x="297884" y="3586806"/>
                  <a:pt x="432227" y="3540979"/>
                  <a:pt x="322994" y="3577389"/>
                </a:cubicBezTo>
                <a:cubicBezTo>
                  <a:pt x="312299" y="3588084"/>
                  <a:pt x="304438" y="3602710"/>
                  <a:pt x="290910" y="3609474"/>
                </a:cubicBezTo>
                <a:cubicBezTo>
                  <a:pt x="260661" y="3624599"/>
                  <a:pt x="194657" y="3641558"/>
                  <a:pt x="194657" y="3641558"/>
                </a:cubicBezTo>
                <a:cubicBezTo>
                  <a:pt x="162573" y="3662947"/>
                  <a:pt x="119794" y="3673642"/>
                  <a:pt x="98405" y="3705726"/>
                </a:cubicBezTo>
                <a:cubicBezTo>
                  <a:pt x="57931" y="3766438"/>
                  <a:pt x="79954" y="3740220"/>
                  <a:pt x="34236" y="3785937"/>
                </a:cubicBezTo>
                <a:cubicBezTo>
                  <a:pt x="39583" y="3855453"/>
                  <a:pt x="41630" y="3925301"/>
                  <a:pt x="50278" y="3994484"/>
                </a:cubicBezTo>
                <a:cubicBezTo>
                  <a:pt x="57946" y="4055826"/>
                  <a:pt x="66133" y="4031666"/>
                  <a:pt x="98405" y="4074695"/>
                </a:cubicBezTo>
                <a:cubicBezTo>
                  <a:pt x="104914" y="4083374"/>
                  <a:pt x="161214" y="4182966"/>
                  <a:pt x="194657" y="4203032"/>
                </a:cubicBezTo>
                <a:cubicBezTo>
                  <a:pt x="209157" y="4211732"/>
                  <a:pt x="227241" y="4212413"/>
                  <a:pt x="242784" y="4219074"/>
                </a:cubicBezTo>
                <a:cubicBezTo>
                  <a:pt x="439658" y="4303448"/>
                  <a:pt x="193966" y="4202687"/>
                  <a:pt x="355078" y="4283242"/>
                </a:cubicBezTo>
                <a:cubicBezTo>
                  <a:pt x="370203" y="4290804"/>
                  <a:pt x="387163" y="4293937"/>
                  <a:pt x="403205" y="4299284"/>
                </a:cubicBezTo>
                <a:cubicBezTo>
                  <a:pt x="420209" y="4310620"/>
                  <a:pt x="471985" y="4340592"/>
                  <a:pt x="483415" y="4363453"/>
                </a:cubicBezTo>
                <a:cubicBezTo>
                  <a:pt x="597963" y="4592547"/>
                  <a:pt x="453205" y="4366261"/>
                  <a:pt x="547584" y="4507832"/>
                </a:cubicBezTo>
                <a:cubicBezTo>
                  <a:pt x="542237" y="4534569"/>
                  <a:pt x="538155" y="4561590"/>
                  <a:pt x="531542" y="4588042"/>
                </a:cubicBezTo>
                <a:cubicBezTo>
                  <a:pt x="527441" y="4604447"/>
                  <a:pt x="529260" y="4626339"/>
                  <a:pt x="515500" y="4636168"/>
                </a:cubicBezTo>
                <a:cubicBezTo>
                  <a:pt x="487980" y="4655825"/>
                  <a:pt x="447387" y="4649493"/>
                  <a:pt x="419247" y="4668253"/>
                </a:cubicBezTo>
                <a:cubicBezTo>
                  <a:pt x="357051" y="4709717"/>
                  <a:pt x="389412" y="4694240"/>
                  <a:pt x="322994" y="4716379"/>
                </a:cubicBezTo>
                <a:cubicBezTo>
                  <a:pt x="214157" y="4788937"/>
                  <a:pt x="254008" y="4753281"/>
                  <a:pt x="194657" y="4812632"/>
                </a:cubicBezTo>
                <a:cubicBezTo>
                  <a:pt x="182144" y="4850170"/>
                  <a:pt x="181709" y="4884305"/>
                  <a:pt x="130489" y="4892842"/>
                </a:cubicBezTo>
                <a:cubicBezTo>
                  <a:pt x="113809" y="4895622"/>
                  <a:pt x="98405" y="4882147"/>
                  <a:pt x="82363" y="4876800"/>
                </a:cubicBezTo>
                <a:cubicBezTo>
                  <a:pt x="77016" y="4860758"/>
                  <a:pt x="51196" y="4836236"/>
                  <a:pt x="66321" y="4828674"/>
                </a:cubicBezTo>
                <a:cubicBezTo>
                  <a:pt x="95937" y="4813866"/>
                  <a:pt x="138304" y="4902303"/>
                  <a:pt x="146531" y="4908884"/>
                </a:cubicBezTo>
                <a:cubicBezTo>
                  <a:pt x="159735" y="4919447"/>
                  <a:pt x="178615" y="4919579"/>
                  <a:pt x="194657" y="4924926"/>
                </a:cubicBezTo>
                <a:cubicBezTo>
                  <a:pt x="210699" y="4914231"/>
                  <a:pt x="225539" y="4901464"/>
                  <a:pt x="242784" y="4892842"/>
                </a:cubicBezTo>
                <a:cubicBezTo>
                  <a:pt x="275671" y="4876399"/>
                  <a:pt x="340612" y="4866860"/>
                  <a:pt x="371121" y="4860758"/>
                </a:cubicBezTo>
                <a:cubicBezTo>
                  <a:pt x="168280" y="4838220"/>
                  <a:pt x="275164" y="4844716"/>
                  <a:pt x="50278" y="4844716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48208" y="3505200"/>
            <a:ext cx="3914192" cy="793744"/>
          </a:xfrm>
          <a:prstGeom prst="roundRect">
            <a:avLst/>
          </a:prstGeom>
          <a:noFill/>
          <a:ln w="476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724400" y="3492489"/>
            <a:ext cx="4191000" cy="1203328"/>
          </a:xfrm>
          <a:prstGeom prst="roundRect">
            <a:avLst/>
          </a:prstGeom>
          <a:noFill/>
          <a:ln w="476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65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DPJ Support for Disciplined Non-Determinism</a:t>
            </a:r>
            <a:endParaRPr lang="en-US" dirty="0"/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-15240" y="1295399"/>
            <a:ext cx="9143999" cy="5562601"/>
          </a:xfrm>
        </p:spPr>
        <p:txBody>
          <a:bodyPr>
            <a:normAutofit/>
          </a:bodyPr>
          <a:lstStyle/>
          <a:p>
            <a:r>
              <a:rPr lang="en-US" sz="2600" dirty="0" smtClean="0">
                <a:sym typeface="Wingdings"/>
              </a:rPr>
              <a:t>Non-determinism comes from conflicting concurrent accesses</a:t>
            </a: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sz="2600" dirty="0">
                <a:sym typeface="Wingdings"/>
              </a:rPr>
              <a:t>Isolate interfering accesses as </a:t>
            </a:r>
            <a:r>
              <a:rPr lang="en-US" sz="2600" dirty="0" smtClean="0">
                <a:solidFill>
                  <a:srgbClr val="E37222"/>
                </a:solidFill>
                <a:sym typeface="Wingdings"/>
              </a:rPr>
              <a:t>atomic</a:t>
            </a:r>
            <a:endParaRPr lang="en-US" sz="2600" dirty="0">
              <a:sym typeface="Wingdings"/>
            </a:endParaRP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>
                <a:sym typeface="Wingdings"/>
              </a:rPr>
              <a:t>Enclosed in </a:t>
            </a:r>
            <a:r>
              <a:rPr lang="en-US" dirty="0" smtClean="0">
                <a:solidFill>
                  <a:srgbClr val="E37222"/>
                </a:solidFill>
                <a:sym typeface="Wingdings"/>
              </a:rPr>
              <a:t>atomic</a:t>
            </a:r>
            <a:r>
              <a:rPr lang="en-US" dirty="0" smtClean="0">
                <a:sym typeface="Wingdings"/>
              </a:rPr>
              <a:t> </a:t>
            </a:r>
            <a:r>
              <a:rPr lang="en-US" dirty="0">
                <a:sym typeface="Wingdings"/>
              </a:rPr>
              <a:t>sections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 smtClean="0">
                <a:solidFill>
                  <a:srgbClr val="E37222"/>
                </a:solidFill>
              </a:rPr>
              <a:t>Atomic</a:t>
            </a:r>
            <a:r>
              <a:rPr lang="en-US" dirty="0" smtClean="0"/>
              <a:t> </a:t>
            </a:r>
            <a:r>
              <a:rPr lang="en-US" dirty="0"/>
              <a:t>regions and effects </a:t>
            </a:r>
            <a:endParaRPr lang="en-US" dirty="0" smtClean="0"/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sz="2600" dirty="0" smtClean="0"/>
              <a:t>Disciplined non-determinism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Race </a:t>
            </a:r>
            <a:r>
              <a:rPr lang="en-US" dirty="0"/>
              <a:t>freedom, strong </a:t>
            </a:r>
            <a:r>
              <a:rPr lang="en-US" dirty="0" smtClean="0"/>
              <a:t>isolation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Determinism-by-default semantics</a:t>
            </a: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sz="2600" dirty="0" err="1" smtClean="0"/>
              <a:t>DeNovoND</a:t>
            </a:r>
            <a:r>
              <a:rPr lang="en-US" sz="2600" dirty="0" smtClean="0"/>
              <a:t> </a:t>
            </a:r>
            <a:r>
              <a:rPr lang="en-US" sz="2600" dirty="0"/>
              <a:t>converts </a:t>
            </a:r>
            <a:r>
              <a:rPr lang="en-US" sz="2600" dirty="0" smtClean="0"/>
              <a:t>atomic </a:t>
            </a:r>
            <a:r>
              <a:rPr lang="en-US" sz="2600" dirty="0"/>
              <a:t>statements into </a:t>
            </a:r>
            <a:r>
              <a:rPr lang="en-US" sz="2600" dirty="0" smtClean="0"/>
              <a:t>locks</a:t>
            </a:r>
            <a:endParaRPr lang="en-US" sz="2600" dirty="0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20817" y="5564961"/>
            <a:ext cx="9143999" cy="1170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>
              <a:sym typeface="Wingdings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5748383" y="1683497"/>
            <a:ext cx="3262333" cy="3498103"/>
            <a:chOff x="5076796" y="1249321"/>
            <a:chExt cx="3262333" cy="3498103"/>
          </a:xfrm>
        </p:grpSpPr>
        <p:sp>
          <p:nvSpPr>
            <p:cNvPr id="31" name="Rectangle 30"/>
            <p:cNvSpPr/>
            <p:nvPr/>
          </p:nvSpPr>
          <p:spPr>
            <a:xfrm>
              <a:off x="5076796" y="2376565"/>
              <a:ext cx="64008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950880" y="2376563"/>
              <a:ext cx="64008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824964" y="2376563"/>
              <a:ext cx="64008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699049" y="2376563"/>
              <a:ext cx="640080" cy="12801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5076796" y="2023892"/>
              <a:ext cx="3262333" cy="352673"/>
              <a:chOff x="5076796" y="2023892"/>
              <a:chExt cx="3262333" cy="352673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5076796" y="2023892"/>
                <a:ext cx="3262333" cy="145741"/>
              </a:xfrm>
              <a:prstGeom prst="rect">
                <a:avLst/>
              </a:prstGeom>
              <a:solidFill>
                <a:srgbClr val="002664"/>
              </a:solidFill>
              <a:ln>
                <a:solidFill>
                  <a:srgbClr val="002664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" name="Straight Connector 45"/>
              <p:cNvCxnSpPr>
                <a:stCxn id="45" idx="2"/>
                <a:endCxn id="31" idx="0"/>
              </p:cNvCxnSpPr>
              <p:nvPr/>
            </p:nvCxnSpPr>
            <p:spPr>
              <a:xfrm flipH="1">
                <a:off x="5396836" y="2169633"/>
                <a:ext cx="1311127" cy="206932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>
                <a:stCxn id="45" idx="2"/>
                <a:endCxn id="32" idx="0"/>
              </p:cNvCxnSpPr>
              <p:nvPr/>
            </p:nvCxnSpPr>
            <p:spPr>
              <a:xfrm flipH="1">
                <a:off x="6270920" y="2169633"/>
                <a:ext cx="437043" cy="206930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>
                <a:stCxn id="45" idx="2"/>
                <a:endCxn id="34" idx="0"/>
              </p:cNvCxnSpPr>
              <p:nvPr/>
            </p:nvCxnSpPr>
            <p:spPr>
              <a:xfrm>
                <a:off x="6707963" y="2169633"/>
                <a:ext cx="437041" cy="206930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>
                <a:stCxn id="45" idx="2"/>
                <a:endCxn id="35" idx="0"/>
              </p:cNvCxnSpPr>
              <p:nvPr/>
            </p:nvCxnSpPr>
            <p:spPr>
              <a:xfrm>
                <a:off x="6707963" y="2169633"/>
                <a:ext cx="1311126" cy="206930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/>
            <p:cNvGrpSpPr/>
            <p:nvPr/>
          </p:nvGrpSpPr>
          <p:grpSpPr>
            <a:xfrm>
              <a:off x="5076796" y="3656723"/>
              <a:ext cx="3262333" cy="351307"/>
              <a:chOff x="5076796" y="3656723"/>
              <a:chExt cx="3262333" cy="351307"/>
            </a:xfrm>
          </p:grpSpPr>
          <p:sp>
            <p:nvSpPr>
              <p:cNvPr id="40" name="Rectangle 39"/>
              <p:cNvSpPr/>
              <p:nvPr/>
            </p:nvSpPr>
            <p:spPr>
              <a:xfrm>
                <a:off x="5076796" y="3851231"/>
                <a:ext cx="3262333" cy="156799"/>
              </a:xfrm>
              <a:prstGeom prst="rect">
                <a:avLst/>
              </a:prstGeom>
              <a:solidFill>
                <a:srgbClr val="002664"/>
              </a:solidFill>
              <a:ln>
                <a:solidFill>
                  <a:srgbClr val="002664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/>
              <p:cNvCxnSpPr>
                <a:stCxn id="31" idx="2"/>
                <a:endCxn id="40" idx="0"/>
              </p:cNvCxnSpPr>
              <p:nvPr/>
            </p:nvCxnSpPr>
            <p:spPr>
              <a:xfrm>
                <a:off x="5396836" y="3656725"/>
                <a:ext cx="1311127" cy="194506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>
                <a:stCxn id="32" idx="2"/>
                <a:endCxn id="40" idx="0"/>
              </p:cNvCxnSpPr>
              <p:nvPr/>
            </p:nvCxnSpPr>
            <p:spPr>
              <a:xfrm>
                <a:off x="6270920" y="3656723"/>
                <a:ext cx="437043" cy="194508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>
                <a:stCxn id="34" idx="2"/>
                <a:endCxn id="40" idx="0"/>
              </p:cNvCxnSpPr>
              <p:nvPr/>
            </p:nvCxnSpPr>
            <p:spPr>
              <a:xfrm flipH="1">
                <a:off x="6707963" y="3656723"/>
                <a:ext cx="437041" cy="194508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>
                <a:stCxn id="35" idx="2"/>
                <a:endCxn id="40" idx="0"/>
              </p:cNvCxnSpPr>
              <p:nvPr/>
            </p:nvCxnSpPr>
            <p:spPr>
              <a:xfrm flipH="1">
                <a:off x="6707963" y="3656723"/>
                <a:ext cx="1311126" cy="194508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8" name="TextBox 37"/>
            <p:cNvSpPr txBox="1"/>
            <p:nvPr/>
          </p:nvSpPr>
          <p:spPr>
            <a:xfrm>
              <a:off x="6581589" y="1249321"/>
              <a:ext cx="395162" cy="774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600868" y="3972853"/>
              <a:ext cx="395162" cy="774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</p:txBody>
        </p:sp>
      </p:grpSp>
      <p:sp>
        <p:nvSpPr>
          <p:cNvPr id="69" name="Double Brace 68"/>
          <p:cNvSpPr/>
          <p:nvPr/>
        </p:nvSpPr>
        <p:spPr>
          <a:xfrm rot="5400000">
            <a:off x="6737186" y="3415253"/>
            <a:ext cx="420571" cy="630150"/>
          </a:xfrm>
          <a:prstGeom prst="bracePair">
            <a:avLst/>
          </a:prstGeom>
          <a:solidFill>
            <a:schemeClr val="accent6">
              <a:alpha val="30000"/>
            </a:schemeClr>
          </a:solidFill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>
            <a:off x="6583114" y="3492287"/>
            <a:ext cx="603628" cy="400110"/>
            <a:chOff x="5096978" y="2725488"/>
            <a:chExt cx="603628" cy="400110"/>
          </a:xfrm>
        </p:grpSpPr>
        <p:sp>
          <p:nvSpPr>
            <p:cNvPr id="58" name="Rectangle 57"/>
            <p:cNvSpPr/>
            <p:nvPr/>
          </p:nvSpPr>
          <p:spPr>
            <a:xfrm>
              <a:off x="5517726" y="2865441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5096978" y="2725488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ST </a:t>
              </a:r>
              <a:endParaRPr lang="en-US" sz="2000" b="1" dirty="0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7447809" y="2909176"/>
            <a:ext cx="603628" cy="400110"/>
            <a:chOff x="5096978" y="2725488"/>
            <a:chExt cx="603628" cy="400110"/>
          </a:xfrm>
        </p:grpSpPr>
        <p:sp>
          <p:nvSpPr>
            <p:cNvPr id="66" name="TextBox 65"/>
            <p:cNvSpPr txBox="1"/>
            <p:nvPr/>
          </p:nvSpPr>
          <p:spPr>
            <a:xfrm>
              <a:off x="5096978" y="2725488"/>
              <a:ext cx="4547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LD</a:t>
              </a:r>
              <a:endParaRPr lang="en-US" sz="2000" b="1" dirty="0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517726" y="2865441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70" name="Double Brace 69"/>
          <p:cNvSpPr/>
          <p:nvPr/>
        </p:nvSpPr>
        <p:spPr>
          <a:xfrm rot="5400000">
            <a:off x="7640566" y="2784679"/>
            <a:ext cx="381151" cy="630150"/>
          </a:xfrm>
          <a:prstGeom prst="bracePair">
            <a:avLst/>
          </a:prstGeom>
          <a:solidFill>
            <a:srgbClr val="F79646">
              <a:alpha val="19000"/>
            </a:srgbClr>
          </a:solidFill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 flipH="1">
            <a:off x="6934788" y="3251999"/>
            <a:ext cx="772393" cy="307950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24680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uiExpand="1" build="p"/>
      <p:bldP spid="29" grpId="0" build="p"/>
      <p:bldP spid="69" grpId="0" animBg="1"/>
      <p:bldP spid="7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2817073" y="3091747"/>
            <a:ext cx="3379336" cy="3666684"/>
            <a:chOff x="5051233" y="1249321"/>
            <a:chExt cx="3379336" cy="3666684"/>
          </a:xfrm>
        </p:grpSpPr>
        <p:sp>
          <p:nvSpPr>
            <p:cNvPr id="34" name="Rectangle 33"/>
            <p:cNvSpPr/>
            <p:nvPr/>
          </p:nvSpPr>
          <p:spPr>
            <a:xfrm>
              <a:off x="5076796" y="2376565"/>
              <a:ext cx="731520" cy="146304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950880" y="2376563"/>
              <a:ext cx="731520" cy="146304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824964" y="2376563"/>
              <a:ext cx="731520" cy="146304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7699049" y="2376563"/>
              <a:ext cx="731520" cy="146304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5076796" y="2023892"/>
              <a:ext cx="3262333" cy="352673"/>
              <a:chOff x="5076796" y="2023892"/>
              <a:chExt cx="3262333" cy="352673"/>
            </a:xfrm>
          </p:grpSpPr>
          <p:sp>
            <p:nvSpPr>
              <p:cNvPr id="52" name="Rectangle 51"/>
              <p:cNvSpPr/>
              <p:nvPr/>
            </p:nvSpPr>
            <p:spPr>
              <a:xfrm>
                <a:off x="5076796" y="2023892"/>
                <a:ext cx="3262333" cy="145741"/>
              </a:xfrm>
              <a:prstGeom prst="rect">
                <a:avLst/>
              </a:prstGeom>
              <a:solidFill>
                <a:srgbClr val="002664"/>
              </a:solidFill>
              <a:ln>
                <a:solidFill>
                  <a:srgbClr val="002664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Connector 52"/>
              <p:cNvCxnSpPr>
                <a:stCxn id="52" idx="2"/>
                <a:endCxn id="34" idx="0"/>
              </p:cNvCxnSpPr>
              <p:nvPr/>
            </p:nvCxnSpPr>
            <p:spPr>
              <a:xfrm flipH="1">
                <a:off x="5442556" y="2169633"/>
                <a:ext cx="1265407" cy="206932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>
                <a:stCxn id="52" idx="2"/>
                <a:endCxn id="38" idx="0"/>
              </p:cNvCxnSpPr>
              <p:nvPr/>
            </p:nvCxnSpPr>
            <p:spPr>
              <a:xfrm flipH="1">
                <a:off x="6316640" y="2169633"/>
                <a:ext cx="391323" cy="206930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>
                <a:stCxn id="52" idx="2"/>
                <a:endCxn id="41" idx="0"/>
              </p:cNvCxnSpPr>
              <p:nvPr/>
            </p:nvCxnSpPr>
            <p:spPr>
              <a:xfrm>
                <a:off x="6707963" y="2169633"/>
                <a:ext cx="482761" cy="206930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>
                <a:stCxn id="52" idx="2"/>
                <a:endCxn id="42" idx="0"/>
              </p:cNvCxnSpPr>
              <p:nvPr/>
            </p:nvCxnSpPr>
            <p:spPr>
              <a:xfrm>
                <a:off x="6707963" y="2169633"/>
                <a:ext cx="1356846" cy="206930"/>
              </a:xfrm>
              <a:prstGeom prst="line">
                <a:avLst/>
              </a:prstGeom>
              <a:ln>
                <a:solidFill>
                  <a:srgbClr val="4A452A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5051233" y="3839603"/>
              <a:ext cx="3262333" cy="361478"/>
              <a:chOff x="5051233" y="3839603"/>
              <a:chExt cx="3262333" cy="361478"/>
            </a:xfrm>
          </p:grpSpPr>
          <p:sp>
            <p:nvSpPr>
              <p:cNvPr id="47" name="Rectangle 46"/>
              <p:cNvSpPr/>
              <p:nvPr/>
            </p:nvSpPr>
            <p:spPr>
              <a:xfrm>
                <a:off x="5051233" y="4044282"/>
                <a:ext cx="3262333" cy="156799"/>
              </a:xfrm>
              <a:prstGeom prst="rect">
                <a:avLst/>
              </a:prstGeom>
              <a:solidFill>
                <a:srgbClr val="002664"/>
              </a:solidFill>
              <a:ln>
                <a:solidFill>
                  <a:srgbClr val="002664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" name="Straight Connector 47"/>
              <p:cNvCxnSpPr>
                <a:stCxn id="34" idx="2"/>
                <a:endCxn id="47" idx="0"/>
              </p:cNvCxnSpPr>
              <p:nvPr/>
            </p:nvCxnSpPr>
            <p:spPr>
              <a:xfrm>
                <a:off x="5442556" y="3839605"/>
                <a:ext cx="1239844" cy="204677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>
                <a:stCxn id="38" idx="2"/>
                <a:endCxn id="47" idx="0"/>
              </p:cNvCxnSpPr>
              <p:nvPr/>
            </p:nvCxnSpPr>
            <p:spPr>
              <a:xfrm>
                <a:off x="6316640" y="3839603"/>
                <a:ext cx="365760" cy="204679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>
                <a:stCxn id="41" idx="2"/>
                <a:endCxn id="47" idx="0"/>
              </p:cNvCxnSpPr>
              <p:nvPr/>
            </p:nvCxnSpPr>
            <p:spPr>
              <a:xfrm flipH="1">
                <a:off x="6682400" y="3839603"/>
                <a:ext cx="508324" cy="204679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stCxn id="42" idx="2"/>
                <a:endCxn id="47" idx="0"/>
              </p:cNvCxnSpPr>
              <p:nvPr/>
            </p:nvCxnSpPr>
            <p:spPr>
              <a:xfrm flipH="1">
                <a:off x="6682400" y="3839603"/>
                <a:ext cx="1382409" cy="204679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5" name="TextBox 44"/>
            <p:cNvSpPr txBox="1"/>
            <p:nvPr/>
          </p:nvSpPr>
          <p:spPr>
            <a:xfrm>
              <a:off x="6581589" y="1249321"/>
              <a:ext cx="395162" cy="774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581912" y="4141434"/>
              <a:ext cx="395162" cy="774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  <a:p>
              <a:pPr>
                <a:lnSpc>
                  <a:spcPct val="50000"/>
                </a:lnSpc>
              </a:pPr>
              <a:r>
                <a:rPr lang="en-US" sz="2800" b="1" dirty="0" smtClean="0"/>
                <a:t>.</a:t>
              </a:r>
            </a:p>
            <a:p>
              <a:pPr>
                <a:lnSpc>
                  <a:spcPct val="50000"/>
                </a:lnSpc>
              </a:pPr>
              <a:endParaRPr lang="en-US" sz="2800" b="1" dirty="0" smtClean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Consistency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1434"/>
            <a:ext cx="8229600" cy="2223999"/>
          </a:xfrm>
        </p:spPr>
        <p:txBody>
          <a:bodyPr>
            <a:normAutofit/>
          </a:bodyPr>
          <a:lstStyle/>
          <a:p>
            <a:r>
              <a:rPr lang="en-US" dirty="0" smtClean="0"/>
              <a:t>Non-deterministic read returns value of last write from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rgbClr val="006600"/>
                </a:solidFill>
                <a:latin typeface="Arial Narrow" charset="0"/>
              </a:rPr>
              <a:t>B</a:t>
            </a:r>
            <a:r>
              <a:rPr lang="en-US" dirty="0" smtClean="0">
                <a:solidFill>
                  <a:srgbClr val="006600"/>
                </a:solidFill>
                <a:latin typeface="Arial Narrow" charset="0"/>
              </a:rPr>
              <a:t>efore </a:t>
            </a:r>
            <a:r>
              <a:rPr lang="en-US" dirty="0">
                <a:solidFill>
                  <a:srgbClr val="006600"/>
                </a:solidFill>
                <a:latin typeface="Arial Narrow" charset="0"/>
              </a:rPr>
              <a:t>this parallel </a:t>
            </a:r>
            <a:r>
              <a:rPr lang="en-US" dirty="0" smtClean="0">
                <a:solidFill>
                  <a:srgbClr val="006600"/>
                </a:solidFill>
                <a:latin typeface="Arial Narrow" charset="0"/>
              </a:rPr>
              <a:t>phase      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  <a:latin typeface="Arial Narrow" charset="0"/>
              </a:rPr>
              <a:t>Or same task in this phase  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rgbClr val="E37222"/>
                </a:solidFill>
                <a:latin typeface="Arial Narrow" charset="0"/>
              </a:rPr>
              <a:t>Or in preceding critical section of same lock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>
              <a:latin typeface="Arial Narrow" charset="0"/>
            </a:endParaRP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839321" y="5097215"/>
            <a:ext cx="803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D25000"/>
                </a:solidFill>
              </a:rPr>
              <a:t>LD 0xa</a:t>
            </a:r>
            <a:endParaRPr lang="en-US" dirty="0">
              <a:solidFill>
                <a:srgbClr val="D25000"/>
              </a:solidFill>
            </a:endParaRPr>
          </a:p>
        </p:txBody>
      </p:sp>
      <p:sp>
        <p:nvSpPr>
          <p:cNvPr id="29" name="Double Brace 28"/>
          <p:cNvSpPr/>
          <p:nvPr/>
        </p:nvSpPr>
        <p:spPr>
          <a:xfrm rot="5400000">
            <a:off x="2857519" y="4928130"/>
            <a:ext cx="701754" cy="731520"/>
          </a:xfrm>
          <a:prstGeom prst="bracePair">
            <a:avLst/>
          </a:prstGeom>
          <a:ln w="19050" cmpd="sng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35" name="Double Brace 34"/>
          <p:cNvSpPr/>
          <p:nvPr/>
        </p:nvSpPr>
        <p:spPr>
          <a:xfrm rot="5400000">
            <a:off x="5479771" y="4246944"/>
            <a:ext cx="701754" cy="731519"/>
          </a:xfrm>
          <a:prstGeom prst="bracePair">
            <a:avLst/>
          </a:prstGeom>
          <a:ln w="19050" cmpd="sng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en-US">
              <a:solidFill>
                <a:srgbClr val="002664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435303" y="4412358"/>
            <a:ext cx="782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D25000"/>
                </a:solidFill>
              </a:rPr>
              <a:t>ST 0xa</a:t>
            </a:r>
            <a:endParaRPr lang="en-US" dirty="0">
              <a:solidFill>
                <a:srgbClr val="D25000"/>
              </a:solidFill>
            </a:endParaRPr>
          </a:p>
        </p:txBody>
      </p:sp>
      <p:cxnSp>
        <p:nvCxnSpPr>
          <p:cNvPr id="37" name="Straight Arrow Connector 36"/>
          <p:cNvCxnSpPr>
            <a:stCxn id="36" idx="1"/>
            <a:endCxn id="17" idx="3"/>
          </p:cNvCxnSpPr>
          <p:nvPr/>
        </p:nvCxnSpPr>
        <p:spPr>
          <a:xfrm flipH="1">
            <a:off x="3642771" y="4597024"/>
            <a:ext cx="1792532" cy="68485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" name="Freeform 27"/>
          <p:cNvSpPr/>
          <p:nvPr/>
        </p:nvSpPr>
        <p:spPr>
          <a:xfrm>
            <a:off x="2256757" y="3462713"/>
            <a:ext cx="607483" cy="1787934"/>
          </a:xfrm>
          <a:custGeom>
            <a:avLst/>
            <a:gdLst>
              <a:gd name="connsiteX0" fmla="*/ 607483 w 607483"/>
              <a:gd name="connsiteY0" fmla="*/ 0 h 2311400"/>
              <a:gd name="connsiteX1" fmla="*/ 23283 w 607483"/>
              <a:gd name="connsiteY1" fmla="*/ 1600200 h 2311400"/>
              <a:gd name="connsiteX2" fmla="*/ 467783 w 607483"/>
              <a:gd name="connsiteY2" fmla="*/ 2311400 h 231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7483" h="2311400">
                <a:moveTo>
                  <a:pt x="607483" y="0"/>
                </a:moveTo>
                <a:cubicBezTo>
                  <a:pt x="327024" y="607483"/>
                  <a:pt x="46566" y="1214967"/>
                  <a:pt x="23283" y="1600200"/>
                </a:cubicBezTo>
                <a:cubicBezTo>
                  <a:pt x="0" y="1985433"/>
                  <a:pt x="467783" y="2311400"/>
                  <a:pt x="467783" y="2311400"/>
                </a:cubicBezTo>
              </a:path>
            </a:pathLst>
          </a:custGeom>
          <a:ln>
            <a:solidFill>
              <a:srgbClr val="0066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3366FF"/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2595423" y="4226188"/>
            <a:ext cx="1019722" cy="1100658"/>
            <a:chOff x="2595423" y="4226188"/>
            <a:chExt cx="1019722" cy="1100658"/>
          </a:xfrm>
        </p:grpSpPr>
        <p:sp>
          <p:nvSpPr>
            <p:cNvPr id="31" name="TextBox 30"/>
            <p:cNvSpPr txBox="1"/>
            <p:nvPr/>
          </p:nvSpPr>
          <p:spPr>
            <a:xfrm>
              <a:off x="2832208" y="4226188"/>
              <a:ext cx="7829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ST 0xa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>
              <a:off x="2595423" y="4374693"/>
              <a:ext cx="268817" cy="952153"/>
            </a:xfrm>
            <a:custGeom>
              <a:avLst/>
              <a:gdLst>
                <a:gd name="connsiteX0" fmla="*/ 243417 w 243417"/>
                <a:gd name="connsiteY0" fmla="*/ 0 h 1193800"/>
                <a:gd name="connsiteX1" fmla="*/ 2117 w 243417"/>
                <a:gd name="connsiteY1" fmla="*/ 685800 h 1193800"/>
                <a:gd name="connsiteX2" fmla="*/ 230717 w 243417"/>
                <a:gd name="connsiteY2" fmla="*/ 1193800 h 119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417" h="1193800">
                  <a:moveTo>
                    <a:pt x="243417" y="0"/>
                  </a:moveTo>
                  <a:cubicBezTo>
                    <a:pt x="123825" y="243416"/>
                    <a:pt x="4234" y="486833"/>
                    <a:pt x="2117" y="685800"/>
                  </a:cubicBezTo>
                  <a:cubicBezTo>
                    <a:pt x="0" y="884767"/>
                    <a:pt x="230717" y="1193800"/>
                    <a:pt x="230717" y="1193800"/>
                  </a:cubicBezTo>
                </a:path>
              </a:pathLst>
            </a:custGeom>
            <a:ln>
              <a:solidFill>
                <a:schemeClr val="accent4">
                  <a:lumMod val="60000"/>
                  <a:lumOff val="40000"/>
                </a:schemeClr>
              </a:solidFill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362247" y="4943013"/>
            <a:ext cx="1317557" cy="701754"/>
            <a:chOff x="1362247" y="4943013"/>
            <a:chExt cx="1317557" cy="701754"/>
          </a:xfrm>
        </p:grpSpPr>
        <p:sp>
          <p:nvSpPr>
            <p:cNvPr id="39" name="Left Bracket 38"/>
            <p:cNvSpPr/>
            <p:nvPr/>
          </p:nvSpPr>
          <p:spPr>
            <a:xfrm>
              <a:off x="2206654" y="4943013"/>
              <a:ext cx="473150" cy="701754"/>
            </a:xfrm>
            <a:prstGeom prst="leftBracket">
              <a:avLst/>
            </a:prstGeom>
            <a:ln>
              <a:solidFill>
                <a:srgbClr val="D25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362247" y="4980692"/>
              <a:ext cx="874796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D25000"/>
                  </a:solidFill>
                </a:rPr>
                <a:t>Critical</a:t>
              </a:r>
            </a:p>
            <a:p>
              <a:r>
                <a:rPr lang="en-US" dirty="0" smtClean="0">
                  <a:solidFill>
                    <a:srgbClr val="D25000"/>
                  </a:solidFill>
                </a:rPr>
                <a:t>Section</a:t>
              </a:r>
              <a:endParaRPr lang="en-US" dirty="0">
                <a:solidFill>
                  <a:srgbClr val="D25000"/>
                </a:solidFill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6394148" y="3922983"/>
            <a:ext cx="1478433" cy="2060877"/>
            <a:chOff x="2117651" y="3454400"/>
            <a:chExt cx="1478433" cy="2587486"/>
          </a:xfrm>
        </p:grpSpPr>
        <p:sp>
          <p:nvSpPr>
            <p:cNvPr id="69" name="Left Bracket 68"/>
            <p:cNvSpPr/>
            <p:nvPr/>
          </p:nvSpPr>
          <p:spPr>
            <a:xfrm rot="10800000">
              <a:off x="2117651" y="3454400"/>
              <a:ext cx="473150" cy="2587486"/>
            </a:xfrm>
            <a:prstGeom prst="leftBracket">
              <a:avLst/>
            </a:prstGeom>
            <a:ln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2641601" y="4321909"/>
              <a:ext cx="954483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/>
                  </a:solidFill>
                </a:rPr>
                <a:t>Parallel</a:t>
              </a:r>
            </a:p>
            <a:p>
              <a:r>
                <a:rPr lang="en-US" dirty="0" smtClean="0">
                  <a:solidFill>
                    <a:schemeClr val="tx2"/>
                  </a:solidFill>
                </a:rPr>
                <a:t>Phase</a:t>
              </a:r>
              <a:endParaRPr lang="en-US" dirty="0">
                <a:solidFill>
                  <a:schemeClr val="tx2"/>
                </a:solidFill>
              </a:endParaRP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2832208" y="4418096"/>
            <a:ext cx="782937" cy="150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715000" y="1828800"/>
            <a:ext cx="3443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solidFill>
                  <a:srgbClr val="006600"/>
                </a:solidFill>
                <a:latin typeface="Arial Narrow" charset="0"/>
              </a:rPr>
              <a:t>self-invalidations as before</a:t>
            </a:r>
            <a:endParaRPr lang="en-US" sz="2400" b="1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5715000" y="2209800"/>
            <a:ext cx="15199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solidFill>
                  <a:schemeClr val="accent4">
                    <a:lumMod val="75000"/>
                  </a:schemeClr>
                </a:solidFill>
                <a:latin typeface="Arial Narrow" charset="0"/>
              </a:rPr>
              <a:t>single core</a:t>
            </a:r>
            <a:endParaRPr lang="en-US" sz="2400" b="1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9953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7" grpId="0"/>
      <p:bldP spid="5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Coherence for Non-Deterministic </a:t>
            </a:r>
            <a:r>
              <a:rPr lang="en-US" dirty="0"/>
              <a:t>D</a:t>
            </a:r>
            <a:r>
              <a:rPr lang="en-US" dirty="0" smtClean="0"/>
              <a:t>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749" y="2868514"/>
            <a:ext cx="8955868" cy="368468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600" dirty="0">
                <a:solidFill>
                  <a:srgbClr val="E37222"/>
                </a:solidFill>
              </a:rPr>
              <a:t>When to invalidate? 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Between </a:t>
            </a:r>
            <a:r>
              <a:rPr lang="en-US" dirty="0" smtClean="0"/>
              <a:t>start </a:t>
            </a:r>
            <a:r>
              <a:rPr lang="en-US" dirty="0"/>
              <a:t>of critical section and </a:t>
            </a:r>
            <a:r>
              <a:rPr lang="en-US" dirty="0" smtClean="0"/>
              <a:t>read</a:t>
            </a:r>
            <a:endParaRPr lang="en-US" dirty="0" smtClean="0">
              <a:solidFill>
                <a:srgbClr val="E37222"/>
              </a:solidFill>
            </a:endParaRP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2600" dirty="0" smtClean="0">
                <a:solidFill>
                  <a:srgbClr val="E37222"/>
                </a:solidFill>
              </a:rPr>
              <a:t>What to invalidate?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E</a:t>
            </a:r>
            <a:r>
              <a:rPr lang="en-US" dirty="0" smtClean="0"/>
              <a:t>ntire cache? Regions with “atomic” effects?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Track atomic writes in a signature, transfer with lock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2600" dirty="0" smtClean="0">
                <a:solidFill>
                  <a:srgbClr val="E37222"/>
                </a:solidFill>
              </a:rPr>
              <a:t>Registration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Writer updates before next critical section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65762" y="1293698"/>
            <a:ext cx="8229600" cy="13299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1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Coherence Enforcement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 smtClean="0"/>
              <a:t>Invalidate stale copies in private cache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 smtClean="0"/>
              <a:t>Track up-to-date copy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145160" y="2170306"/>
            <a:ext cx="3044162" cy="36576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145154" y="1748357"/>
            <a:ext cx="5091437" cy="36576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8525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4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Tracking Data Write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5486400"/>
          </a:xfrm>
        </p:spPr>
        <p:txBody>
          <a:bodyPr>
            <a:normAutofit/>
          </a:bodyPr>
          <a:lstStyle/>
          <a:p>
            <a:r>
              <a:rPr lang="en-US" sz="2600" dirty="0" smtClean="0"/>
              <a:t>Small Bloom filter per core tracks writes signature</a:t>
            </a:r>
          </a:p>
          <a:p>
            <a:pPr lvl="1"/>
            <a:r>
              <a:rPr lang="en-US" dirty="0" smtClean="0"/>
              <a:t>Only track atomic effects</a:t>
            </a:r>
            <a:endParaRPr lang="en-US" dirty="0"/>
          </a:p>
          <a:p>
            <a:pPr lvl="1"/>
            <a:r>
              <a:rPr lang="en-US" dirty="0"/>
              <a:t>O</a:t>
            </a:r>
            <a:r>
              <a:rPr lang="en-US" dirty="0" smtClean="0"/>
              <a:t>nly 256 bits suffice</a:t>
            </a:r>
          </a:p>
          <a:p>
            <a:endParaRPr lang="en-US" dirty="0" smtClean="0"/>
          </a:p>
          <a:p>
            <a:r>
              <a:rPr lang="en-US" sz="2600" dirty="0" smtClean="0"/>
              <a:t>Operations on Bloom filter </a:t>
            </a:r>
          </a:p>
          <a:p>
            <a:pPr lvl="1"/>
            <a:r>
              <a:rPr lang="en-US" dirty="0" smtClean="0"/>
              <a:t>On write: insert address</a:t>
            </a:r>
          </a:p>
          <a:p>
            <a:pPr lvl="1"/>
            <a:r>
              <a:rPr lang="en-US" dirty="0" smtClean="0"/>
              <a:t>On read: query filter for address for self-invalidation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625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Queue-based 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95" y="1600200"/>
            <a:ext cx="8824479" cy="4651366"/>
          </a:xfrm>
        </p:spPr>
        <p:txBody>
          <a:bodyPr>
            <a:normAutofit/>
          </a:bodyPr>
          <a:lstStyle/>
          <a:p>
            <a:r>
              <a:rPr lang="en-US" sz="2600" dirty="0"/>
              <a:t>L</a:t>
            </a:r>
            <a:r>
              <a:rPr lang="en-US" sz="2600" dirty="0" smtClean="0"/>
              <a:t>ock primitive that works on </a:t>
            </a:r>
            <a:r>
              <a:rPr lang="en-US" sz="2600" dirty="0" err="1" smtClean="0"/>
              <a:t>DeNovoND</a:t>
            </a:r>
            <a:endParaRPr lang="en-US" sz="2600" dirty="0" smtClean="0"/>
          </a:p>
          <a:p>
            <a:pPr lvl="1"/>
            <a:r>
              <a:rPr lang="en-US" sz="2400" dirty="0" smtClean="0">
                <a:solidFill>
                  <a:srgbClr val="E37222"/>
                </a:solidFill>
              </a:rPr>
              <a:t>No </a:t>
            </a:r>
            <a:r>
              <a:rPr lang="en-US" dirty="0" smtClean="0">
                <a:solidFill>
                  <a:srgbClr val="E37222"/>
                </a:solidFill>
              </a:rPr>
              <a:t>sharers-list, no </a:t>
            </a:r>
            <a:r>
              <a:rPr lang="en-US" sz="2400" dirty="0" smtClean="0">
                <a:solidFill>
                  <a:srgbClr val="E37222"/>
                </a:solidFill>
              </a:rPr>
              <a:t>write invalidation</a:t>
            </a:r>
            <a:r>
              <a:rPr lang="en-US" sz="2400" dirty="0" smtClean="0">
                <a:solidFill>
                  <a:srgbClr val="E37222"/>
                </a:solidFill>
                <a:sym typeface="Wingdings"/>
              </a:rPr>
              <a:t> </a:t>
            </a:r>
            <a:r>
              <a:rPr lang="en-US" sz="2400" dirty="0" smtClean="0">
                <a:solidFill>
                  <a:srgbClr val="E37222"/>
                </a:solidFill>
                <a:sym typeface="Symbol"/>
              </a:rPr>
              <a:t> </a:t>
            </a:r>
            <a:r>
              <a:rPr lang="en-US" sz="2400" dirty="0" smtClean="0">
                <a:solidFill>
                  <a:srgbClr val="E37222"/>
                </a:solidFill>
                <a:sym typeface="Wingdings"/>
              </a:rPr>
              <a:t>No spinning for lock</a:t>
            </a:r>
            <a:endParaRPr lang="en-US" sz="2400" dirty="0" smtClean="0">
              <a:solidFill>
                <a:srgbClr val="E37222"/>
              </a:solidFill>
            </a:endParaRPr>
          </a:p>
          <a:p>
            <a:endParaRPr lang="en-US" sz="2800" dirty="0" smtClean="0"/>
          </a:p>
          <a:p>
            <a:r>
              <a:rPr lang="en-US" sz="2600" dirty="0" smtClean="0"/>
              <a:t>Modeled after QOSB Lock [Goodman et al. ‘89]</a:t>
            </a:r>
          </a:p>
          <a:p>
            <a:pPr lvl="1"/>
            <a:r>
              <a:rPr lang="en-US" sz="2400" dirty="0" smtClean="0"/>
              <a:t>Lock requests form a distributed queue</a:t>
            </a:r>
          </a:p>
          <a:p>
            <a:pPr lvl="1"/>
            <a:r>
              <a:rPr lang="en-US" sz="2400" dirty="0" smtClean="0"/>
              <a:t>But much simpler </a:t>
            </a:r>
            <a:endParaRPr lang="en-US" sz="2000" dirty="0" smtClean="0"/>
          </a:p>
          <a:p>
            <a:endParaRPr lang="en-US" sz="2800" dirty="0" smtClean="0"/>
          </a:p>
          <a:p>
            <a:r>
              <a:rPr lang="en-US" sz="2600" dirty="0" smtClean="0"/>
              <a:t>Details in ASPLOS’13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386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Specialization/Heterogeneity: Current Practice</a:t>
            </a:r>
            <a:endParaRPr lang="en-US" dirty="0"/>
          </a:p>
        </p:txBody>
      </p:sp>
      <p:pic>
        <p:nvPicPr>
          <p:cNvPr id="5" name="Content Placeholder 4" descr="Qualcomm_S4-5_processor_689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9" b="13889"/>
          <a:stretch>
            <a:fillRect/>
          </a:stretch>
        </p:blipFill>
        <p:spPr>
          <a:xfrm>
            <a:off x="1920248" y="2445603"/>
            <a:ext cx="5303504" cy="3001964"/>
          </a:xfrm>
        </p:spPr>
      </p:pic>
      <p:grpSp>
        <p:nvGrpSpPr>
          <p:cNvPr id="39" name="Group 38"/>
          <p:cNvGrpSpPr/>
          <p:nvPr/>
        </p:nvGrpSpPr>
        <p:grpSpPr>
          <a:xfrm>
            <a:off x="4191000" y="1759803"/>
            <a:ext cx="4724400" cy="2200870"/>
            <a:chOff x="4191000" y="1600200"/>
            <a:chExt cx="4724400" cy="2200870"/>
          </a:xfrm>
        </p:grpSpPr>
        <p:sp>
          <p:nvSpPr>
            <p:cNvPr id="6" name="TextBox 5"/>
            <p:cNvSpPr txBox="1"/>
            <p:nvPr/>
          </p:nvSpPr>
          <p:spPr>
            <a:xfrm>
              <a:off x="6781800" y="1600200"/>
              <a:ext cx="2133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baseline="0" dirty="0" smtClean="0">
                  <a:solidFill>
                    <a:srgbClr val="0000FF"/>
                  </a:solidFill>
                  <a:latin typeface="Arial Narrow"/>
                  <a:cs typeface="Arial Narrow"/>
                </a:rPr>
                <a:t>6 different ISAs</a:t>
              </a:r>
            </a:p>
          </p:txBody>
        </p:sp>
        <p:cxnSp>
          <p:nvCxnSpPr>
            <p:cNvPr id="8" name="Straight Arrow Connector 7"/>
            <p:cNvCxnSpPr>
              <a:stCxn id="6" idx="2"/>
            </p:cNvCxnSpPr>
            <p:nvPr/>
          </p:nvCxnSpPr>
          <p:spPr bwMode="auto">
            <a:xfrm flipH="1">
              <a:off x="4191000" y="2061865"/>
              <a:ext cx="3657600" cy="452735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9" name="Straight Arrow Connector 8"/>
            <p:cNvCxnSpPr>
              <a:stCxn id="6" idx="2"/>
            </p:cNvCxnSpPr>
            <p:nvPr/>
          </p:nvCxnSpPr>
          <p:spPr bwMode="auto">
            <a:xfrm flipH="1">
              <a:off x="4343400" y="2061865"/>
              <a:ext cx="3505200" cy="833735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1" name="Straight Arrow Connector 10"/>
            <p:cNvCxnSpPr>
              <a:stCxn id="6" idx="2"/>
            </p:cNvCxnSpPr>
            <p:nvPr/>
          </p:nvCxnSpPr>
          <p:spPr bwMode="auto">
            <a:xfrm flipH="1">
              <a:off x="6629400" y="2061865"/>
              <a:ext cx="1219200" cy="452735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4" name="Straight Arrow Connector 13"/>
            <p:cNvCxnSpPr>
              <a:stCxn id="6" idx="2"/>
            </p:cNvCxnSpPr>
            <p:nvPr/>
          </p:nvCxnSpPr>
          <p:spPr bwMode="auto">
            <a:xfrm flipH="1">
              <a:off x="6324600" y="2061865"/>
              <a:ext cx="1524000" cy="128647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6" name="Straight Arrow Connector 15"/>
            <p:cNvCxnSpPr>
              <a:stCxn id="6" idx="2"/>
            </p:cNvCxnSpPr>
            <p:nvPr/>
          </p:nvCxnSpPr>
          <p:spPr bwMode="auto">
            <a:xfrm flipH="1">
              <a:off x="6324600" y="2061865"/>
              <a:ext cx="1524000" cy="1739205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8" name="Straight Arrow Connector 17"/>
            <p:cNvCxnSpPr>
              <a:stCxn id="6" idx="2"/>
            </p:cNvCxnSpPr>
            <p:nvPr/>
          </p:nvCxnSpPr>
          <p:spPr bwMode="auto">
            <a:xfrm flipH="1">
              <a:off x="6705600" y="2061865"/>
              <a:ext cx="1143000" cy="173474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74" name="Group 73"/>
          <p:cNvGrpSpPr/>
          <p:nvPr/>
        </p:nvGrpSpPr>
        <p:grpSpPr>
          <a:xfrm>
            <a:off x="3810000" y="2902803"/>
            <a:ext cx="5105400" cy="3497997"/>
            <a:chOff x="3810000" y="3124200"/>
            <a:chExt cx="5105400" cy="3497997"/>
          </a:xfrm>
        </p:grpSpPr>
        <p:sp>
          <p:nvSpPr>
            <p:cNvPr id="21" name="TextBox 20"/>
            <p:cNvSpPr txBox="1"/>
            <p:nvPr/>
          </p:nvSpPr>
          <p:spPr>
            <a:xfrm>
              <a:off x="6400800" y="5791200"/>
              <a:ext cx="2514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baseline="0" dirty="0" smtClean="0">
                  <a:solidFill>
                    <a:srgbClr val="660066"/>
                  </a:solidFill>
                  <a:latin typeface="Arial Narrow"/>
                  <a:cs typeface="Arial Narrow"/>
                </a:rPr>
                <a:t>7 different parallelism models</a:t>
              </a:r>
            </a:p>
          </p:txBody>
        </p:sp>
        <p:cxnSp>
          <p:nvCxnSpPr>
            <p:cNvPr id="24" name="Straight Arrow Connector 23"/>
            <p:cNvCxnSpPr>
              <a:stCxn id="21" idx="0"/>
            </p:cNvCxnSpPr>
            <p:nvPr/>
          </p:nvCxnSpPr>
          <p:spPr bwMode="auto">
            <a:xfrm flipH="1" flipV="1">
              <a:off x="6705600" y="4419600"/>
              <a:ext cx="952500" cy="13716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660066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7" name="Straight Arrow Connector 26"/>
            <p:cNvCxnSpPr>
              <a:stCxn id="21" idx="0"/>
            </p:cNvCxnSpPr>
            <p:nvPr/>
          </p:nvCxnSpPr>
          <p:spPr bwMode="auto">
            <a:xfrm flipH="1" flipV="1">
              <a:off x="4343400" y="3429000"/>
              <a:ext cx="3314700" cy="23622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660066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9" name="Straight Arrow Connector 28"/>
            <p:cNvCxnSpPr>
              <a:stCxn id="21" idx="0"/>
            </p:cNvCxnSpPr>
            <p:nvPr/>
          </p:nvCxnSpPr>
          <p:spPr bwMode="auto">
            <a:xfrm flipH="1" flipV="1">
              <a:off x="6858000" y="3962400"/>
              <a:ext cx="800100" cy="18288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660066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1" name="Straight Arrow Connector 30"/>
            <p:cNvCxnSpPr>
              <a:stCxn id="21" idx="0"/>
            </p:cNvCxnSpPr>
            <p:nvPr/>
          </p:nvCxnSpPr>
          <p:spPr bwMode="auto">
            <a:xfrm flipH="1" flipV="1">
              <a:off x="6705600" y="3124200"/>
              <a:ext cx="952500" cy="26670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660066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4" name="Straight Arrow Connector 33"/>
            <p:cNvCxnSpPr>
              <a:stCxn id="21" idx="0"/>
            </p:cNvCxnSpPr>
            <p:nvPr/>
          </p:nvCxnSpPr>
          <p:spPr bwMode="auto">
            <a:xfrm flipH="1" flipV="1">
              <a:off x="3810000" y="3429000"/>
              <a:ext cx="3848100" cy="23622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660066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6" name="Straight Arrow Connector 35"/>
            <p:cNvCxnSpPr>
              <a:stCxn id="21" idx="0"/>
            </p:cNvCxnSpPr>
            <p:nvPr/>
          </p:nvCxnSpPr>
          <p:spPr bwMode="auto">
            <a:xfrm flipH="1" flipV="1">
              <a:off x="6324600" y="4419600"/>
              <a:ext cx="1333500" cy="13716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660066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77" name="Group 76"/>
          <p:cNvGrpSpPr/>
          <p:nvPr/>
        </p:nvGrpSpPr>
        <p:grpSpPr>
          <a:xfrm>
            <a:off x="533400" y="3207603"/>
            <a:ext cx="6096000" cy="3269397"/>
            <a:chOff x="533400" y="3429000"/>
            <a:chExt cx="6096000" cy="3269397"/>
          </a:xfrm>
        </p:grpSpPr>
        <p:sp>
          <p:nvSpPr>
            <p:cNvPr id="46" name="TextBox 45"/>
            <p:cNvSpPr txBox="1"/>
            <p:nvPr/>
          </p:nvSpPr>
          <p:spPr>
            <a:xfrm>
              <a:off x="533400" y="5867400"/>
              <a:ext cx="224682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baseline="0" dirty="0">
                  <a:solidFill>
                    <a:srgbClr val="800000"/>
                  </a:solidFill>
                  <a:latin typeface="Arial Narrow"/>
                  <a:cs typeface="Arial Narrow"/>
                </a:rPr>
                <a:t>I</a:t>
              </a:r>
              <a:r>
                <a:rPr lang="en-US" sz="2400" b="1" baseline="0" dirty="0" smtClean="0">
                  <a:solidFill>
                    <a:srgbClr val="800000"/>
                  </a:solidFill>
                  <a:latin typeface="Arial Narrow"/>
                  <a:cs typeface="Arial Narrow"/>
                </a:rPr>
                <a:t>ncompatible </a:t>
              </a:r>
            </a:p>
            <a:p>
              <a:r>
                <a:rPr lang="en-US" sz="2400" b="1" baseline="0" dirty="0" smtClean="0">
                  <a:solidFill>
                    <a:srgbClr val="800000"/>
                  </a:solidFill>
                  <a:latin typeface="Arial Narrow"/>
                  <a:cs typeface="Arial Narrow"/>
                </a:rPr>
                <a:t>memory systems</a:t>
              </a:r>
            </a:p>
          </p:txBody>
        </p:sp>
        <p:cxnSp>
          <p:nvCxnSpPr>
            <p:cNvPr id="58" name="Straight Arrow Connector 57"/>
            <p:cNvCxnSpPr>
              <a:stCxn id="46" idx="0"/>
            </p:cNvCxnSpPr>
            <p:nvPr/>
          </p:nvCxnSpPr>
          <p:spPr bwMode="auto">
            <a:xfrm flipV="1">
              <a:off x="1656815" y="4419600"/>
              <a:ext cx="2534185" cy="14478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8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0" name="Straight Arrow Connector 59"/>
            <p:cNvCxnSpPr>
              <a:stCxn id="46" idx="0"/>
            </p:cNvCxnSpPr>
            <p:nvPr/>
          </p:nvCxnSpPr>
          <p:spPr bwMode="auto">
            <a:xfrm flipV="1">
              <a:off x="1656815" y="4419600"/>
              <a:ext cx="1353085" cy="14478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8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2" name="Straight Arrow Connector 61"/>
            <p:cNvCxnSpPr>
              <a:stCxn id="46" idx="0"/>
            </p:cNvCxnSpPr>
            <p:nvPr/>
          </p:nvCxnSpPr>
          <p:spPr bwMode="auto">
            <a:xfrm flipV="1">
              <a:off x="1656815" y="4495800"/>
              <a:ext cx="4972585" cy="13716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8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4" name="Straight Arrow Connector 63"/>
            <p:cNvCxnSpPr>
              <a:stCxn id="46" idx="0"/>
            </p:cNvCxnSpPr>
            <p:nvPr/>
          </p:nvCxnSpPr>
          <p:spPr bwMode="auto">
            <a:xfrm flipV="1">
              <a:off x="1656815" y="3429000"/>
              <a:ext cx="4743985" cy="24384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8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72" name="Straight Arrow Connector 71"/>
            <p:cNvCxnSpPr>
              <a:stCxn id="46" idx="0"/>
            </p:cNvCxnSpPr>
            <p:nvPr/>
          </p:nvCxnSpPr>
          <p:spPr bwMode="auto">
            <a:xfrm flipV="1">
              <a:off x="1656815" y="3962400"/>
              <a:ext cx="4477285" cy="190500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8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3" name="TextBox 2"/>
          <p:cNvSpPr txBox="1"/>
          <p:nvPr/>
        </p:nvSpPr>
        <p:spPr>
          <a:xfrm>
            <a:off x="304800" y="838200"/>
            <a:ext cx="883920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latin typeface="Arial Narrow" pitchFamily="34" charset="0"/>
              </a:rPr>
              <a:t>A modern smartphone</a:t>
            </a:r>
          </a:p>
          <a:p>
            <a:pPr marL="457200" lvl="2">
              <a:lnSpc>
                <a:spcPct val="150000"/>
              </a:lnSpc>
            </a:pPr>
            <a:r>
              <a:rPr lang="en-IN" sz="2200" b="1" dirty="0" smtClean="0">
                <a:latin typeface="Arial Narrow" pitchFamily="34" charset="0"/>
              </a:rPr>
              <a:t>CPU, GPU, DSP, Vector Units, Multimedia, Audio-Video accelerators</a:t>
            </a:r>
            <a:endParaRPr lang="en-US" sz="2200" b="1" dirty="0">
              <a:latin typeface="Arial Narrow" pitchFamily="34" charset="0"/>
            </a:endParaRPr>
          </a:p>
          <a:p>
            <a:endParaRPr lang="en-US" sz="2800" b="1" dirty="0">
              <a:latin typeface="Arial Narrow" pitchFamily="34" charset="0"/>
            </a:endParaRPr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612648" y="3261578"/>
            <a:ext cx="8001000" cy="708025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4000" b="1" dirty="0" smtClean="0">
                <a:solidFill>
                  <a:srgbClr val="D25000"/>
                </a:solidFill>
              </a:rPr>
              <a:t>Even more broken</a:t>
            </a:r>
            <a:endParaRPr lang="en-US" sz="4000" b="1" dirty="0">
              <a:solidFill>
                <a:srgbClr val="D25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262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140"/>
          <p:cNvGrpSpPr/>
          <p:nvPr/>
        </p:nvGrpSpPr>
        <p:grpSpPr>
          <a:xfrm>
            <a:off x="5340374" y="2191572"/>
            <a:ext cx="1776452" cy="338554"/>
            <a:chOff x="4636523" y="2820299"/>
            <a:chExt cx="1776452" cy="338554"/>
          </a:xfrm>
        </p:grpSpPr>
        <p:cxnSp>
          <p:nvCxnSpPr>
            <p:cNvPr id="142" name="Straight Arrow Connector 141"/>
            <p:cNvCxnSpPr>
              <a:stCxn id="159" idx="1"/>
              <a:endCxn id="158" idx="3"/>
            </p:cNvCxnSpPr>
            <p:nvPr/>
          </p:nvCxnSpPr>
          <p:spPr>
            <a:xfrm flipH="1">
              <a:off x="4636523" y="2850869"/>
              <a:ext cx="177645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/>
            <p:cNvSpPr txBox="1"/>
            <p:nvPr/>
          </p:nvSpPr>
          <p:spPr>
            <a:xfrm>
              <a:off x="4945723" y="2820299"/>
              <a:ext cx="12292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lock transfer</a:t>
              </a:r>
              <a:endParaRPr lang="en-US" sz="1600" dirty="0"/>
            </a:p>
          </p:txBody>
        </p:sp>
      </p:grpSp>
      <p:graphicFrame>
        <p:nvGraphicFramePr>
          <p:cNvPr id="57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074578"/>
              </p:ext>
            </p:extLst>
          </p:nvPr>
        </p:nvGraphicFramePr>
        <p:xfrm>
          <a:off x="7229878" y="2679564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3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286311"/>
              </p:ext>
            </p:extLst>
          </p:nvPr>
        </p:nvGraphicFramePr>
        <p:xfrm>
          <a:off x="7234428" y="2679192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  <a:cs typeface="Calibri"/>
                        </a:rPr>
                        <a:t>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2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786991"/>
              </p:ext>
            </p:extLst>
          </p:nvPr>
        </p:nvGraphicFramePr>
        <p:xfrm>
          <a:off x="7234428" y="2679192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5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302923"/>
              </p:ext>
            </p:extLst>
          </p:nvPr>
        </p:nvGraphicFramePr>
        <p:xfrm>
          <a:off x="3996309" y="2679192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9120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820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5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5208822"/>
              </p:ext>
            </p:extLst>
          </p:nvPr>
        </p:nvGraphicFramePr>
        <p:xfrm>
          <a:off x="3996309" y="2679192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9120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7820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  <a:cs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8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27805"/>
              </p:ext>
            </p:extLst>
          </p:nvPr>
        </p:nvGraphicFramePr>
        <p:xfrm>
          <a:off x="5705064" y="4772466"/>
          <a:ext cx="1316736" cy="1116276"/>
        </p:xfrm>
        <a:graphic>
          <a:graphicData uri="http://schemas.openxmlformats.org/drawingml/2006/table">
            <a:tbl>
              <a:tblPr/>
              <a:tblGrid>
                <a:gridCol w="256033"/>
                <a:gridCol w="402335"/>
                <a:gridCol w="256033"/>
                <a:gridCol w="402335"/>
              </a:tblGrid>
              <a:tr h="279069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906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C1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C2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906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906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9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8967714"/>
              </p:ext>
            </p:extLst>
          </p:nvPr>
        </p:nvGraphicFramePr>
        <p:xfrm>
          <a:off x="5705348" y="4773168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C1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C2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6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C1</a:t>
                      </a:r>
                      <a:endParaRPr lang="en-US" sz="1800" b="1" i="0" u="none" strike="noStrike" baseline="-10000" dirty="0" smtClean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id="118" name="Group 117"/>
          <p:cNvGrpSpPr/>
          <p:nvPr/>
        </p:nvGrpSpPr>
        <p:grpSpPr>
          <a:xfrm>
            <a:off x="5340374" y="2183395"/>
            <a:ext cx="1776452" cy="338554"/>
            <a:chOff x="4472754" y="1160717"/>
            <a:chExt cx="1776452" cy="338554"/>
          </a:xfrm>
        </p:grpSpPr>
        <p:cxnSp>
          <p:nvCxnSpPr>
            <p:cNvPr id="119" name="Straight Arrow Connector 118"/>
            <p:cNvCxnSpPr>
              <a:stCxn id="158" idx="3"/>
              <a:endCxn id="67" idx="1"/>
            </p:cNvCxnSpPr>
            <p:nvPr/>
          </p:nvCxnSpPr>
          <p:spPr>
            <a:xfrm>
              <a:off x="4472754" y="1199464"/>
              <a:ext cx="1776452" cy="183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119"/>
            <p:cNvSpPr txBox="1"/>
            <p:nvPr/>
          </p:nvSpPr>
          <p:spPr>
            <a:xfrm>
              <a:off x="4781954" y="1160717"/>
              <a:ext cx="12292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lock transfer</a:t>
              </a:r>
              <a:endParaRPr lang="en-US" sz="1600" dirty="0"/>
            </a:p>
          </p:txBody>
        </p:sp>
      </p:grpSp>
      <p:graphicFrame>
        <p:nvGraphicFramePr>
          <p:cNvPr id="122" name="Table 1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593177"/>
              </p:ext>
            </p:extLst>
          </p:nvPr>
        </p:nvGraphicFramePr>
        <p:xfrm>
          <a:off x="3907282" y="2083435"/>
          <a:ext cx="1430810" cy="2774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62"/>
                <a:gridCol w="286162"/>
                <a:gridCol w="286162"/>
                <a:gridCol w="286162"/>
                <a:gridCol w="286162"/>
              </a:tblGrid>
              <a:tr h="277414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E37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Run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90727" y="2899616"/>
            <a:ext cx="640080" cy="180308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116" name="Double Brace 115"/>
          <p:cNvSpPr/>
          <p:nvPr/>
        </p:nvSpPr>
        <p:spPr>
          <a:xfrm rot="5400000">
            <a:off x="571486" y="2941956"/>
            <a:ext cx="459932" cy="630150"/>
          </a:xfrm>
          <a:prstGeom prst="bracePair">
            <a:avLst/>
          </a:prstGeom>
          <a:solidFill>
            <a:schemeClr val="accent6">
              <a:alpha val="30000"/>
            </a:schemeClr>
          </a:solidFill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9712" y="2922124"/>
            <a:ext cx="640080" cy="17805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117" name="Double Brace 116"/>
          <p:cNvSpPr/>
          <p:nvPr/>
        </p:nvSpPr>
        <p:spPr>
          <a:xfrm rot="5400000">
            <a:off x="1318388" y="3407875"/>
            <a:ext cx="744312" cy="630150"/>
          </a:xfrm>
          <a:prstGeom prst="bracePair">
            <a:avLst/>
          </a:prstGeom>
          <a:solidFill>
            <a:schemeClr val="accent6">
              <a:alpha val="30000"/>
            </a:schemeClr>
          </a:solidFill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490727" y="2546943"/>
            <a:ext cx="2391570" cy="375181"/>
            <a:chOff x="5076796" y="2023892"/>
            <a:chExt cx="2391570" cy="375181"/>
          </a:xfrm>
        </p:grpSpPr>
        <p:sp>
          <p:nvSpPr>
            <p:cNvPr id="18" name="Rectangle 17"/>
            <p:cNvSpPr/>
            <p:nvPr/>
          </p:nvSpPr>
          <p:spPr>
            <a:xfrm>
              <a:off x="5076796" y="2023892"/>
              <a:ext cx="2391570" cy="145741"/>
            </a:xfrm>
            <a:prstGeom prst="rect">
              <a:avLst/>
            </a:prstGeom>
            <a:solidFill>
              <a:srgbClr val="002664"/>
            </a:solidFill>
            <a:ln>
              <a:solidFill>
                <a:srgbClr val="002664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/>
            <p:cNvCxnSpPr>
              <a:stCxn id="18" idx="2"/>
              <a:endCxn id="5" idx="0"/>
            </p:cNvCxnSpPr>
            <p:nvPr/>
          </p:nvCxnSpPr>
          <p:spPr>
            <a:xfrm flipH="1">
              <a:off x="5396836" y="2169633"/>
              <a:ext cx="875745" cy="206932"/>
            </a:xfrm>
            <a:prstGeom prst="line">
              <a:avLst/>
            </a:prstGeom>
            <a:ln>
              <a:solidFill>
                <a:srgbClr val="4A452A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>
              <a:stCxn id="18" idx="2"/>
              <a:endCxn id="6" idx="0"/>
            </p:cNvCxnSpPr>
            <p:nvPr/>
          </p:nvCxnSpPr>
          <p:spPr>
            <a:xfrm>
              <a:off x="6272581" y="2169633"/>
              <a:ext cx="13240" cy="229440"/>
            </a:xfrm>
            <a:prstGeom prst="line">
              <a:avLst/>
            </a:prstGeom>
            <a:ln>
              <a:solidFill>
                <a:srgbClr val="4A452A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512701" y="4702704"/>
            <a:ext cx="2391570" cy="351305"/>
            <a:chOff x="5076796" y="3656725"/>
            <a:chExt cx="2391570" cy="351305"/>
          </a:xfrm>
        </p:grpSpPr>
        <p:sp>
          <p:nvSpPr>
            <p:cNvPr id="13" name="Rectangle 12"/>
            <p:cNvSpPr/>
            <p:nvPr/>
          </p:nvSpPr>
          <p:spPr>
            <a:xfrm>
              <a:off x="5076796" y="3851231"/>
              <a:ext cx="2391570" cy="156799"/>
            </a:xfrm>
            <a:prstGeom prst="rect">
              <a:avLst/>
            </a:prstGeom>
            <a:solidFill>
              <a:srgbClr val="002664"/>
            </a:solidFill>
            <a:ln>
              <a:solidFill>
                <a:srgbClr val="002664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>
              <a:stCxn id="5" idx="2"/>
              <a:endCxn id="13" idx="0"/>
            </p:cNvCxnSpPr>
            <p:nvPr/>
          </p:nvCxnSpPr>
          <p:spPr>
            <a:xfrm>
              <a:off x="5374862" y="3656725"/>
              <a:ext cx="897719" cy="194506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6" idx="2"/>
              <a:endCxn id="13" idx="0"/>
            </p:cNvCxnSpPr>
            <p:nvPr/>
          </p:nvCxnSpPr>
          <p:spPr>
            <a:xfrm>
              <a:off x="6263847" y="3656725"/>
              <a:ext cx="8734" cy="194506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471771" y="2988599"/>
            <a:ext cx="603628" cy="400110"/>
            <a:chOff x="5096978" y="2725488"/>
            <a:chExt cx="603628" cy="400110"/>
          </a:xfrm>
        </p:grpSpPr>
        <p:sp>
          <p:nvSpPr>
            <p:cNvPr id="39" name="Rectangle 38"/>
            <p:cNvSpPr/>
            <p:nvPr/>
          </p:nvSpPr>
          <p:spPr>
            <a:xfrm>
              <a:off x="5517726" y="2865441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096978" y="2725488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ST </a:t>
              </a:r>
              <a:endParaRPr lang="en-US" sz="2000" b="1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341800" y="3333226"/>
            <a:ext cx="603628" cy="707886"/>
            <a:chOff x="5096978" y="2725488"/>
            <a:chExt cx="603628" cy="707886"/>
          </a:xfrm>
        </p:grpSpPr>
        <p:sp>
          <p:nvSpPr>
            <p:cNvPr id="41" name="TextBox 40"/>
            <p:cNvSpPr txBox="1"/>
            <p:nvPr/>
          </p:nvSpPr>
          <p:spPr>
            <a:xfrm>
              <a:off x="5096978" y="2725488"/>
              <a:ext cx="45479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LD</a:t>
              </a:r>
            </a:p>
            <a:p>
              <a:r>
                <a:rPr lang="en-US" sz="2000" b="1" dirty="0" smtClean="0"/>
                <a:t>ST  </a:t>
              </a:r>
              <a:endParaRPr lang="en-US" sz="2000" b="1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517726" y="2865441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703628" y="22704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 rot="5400000">
            <a:off x="2380604" y="3193046"/>
            <a:ext cx="380463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endParaRPr lang="en-US" sz="2800" b="1" dirty="0" smtClean="0"/>
          </a:p>
          <a:p>
            <a:pPr>
              <a:lnSpc>
                <a:spcPct val="50000"/>
              </a:lnSpc>
            </a:pPr>
            <a:r>
              <a:rPr lang="en-US" sz="2800" b="1" dirty="0" smtClean="0"/>
              <a:t>.</a:t>
            </a:r>
          </a:p>
          <a:p>
            <a:pPr>
              <a:lnSpc>
                <a:spcPct val="50000"/>
              </a:lnSpc>
            </a:pPr>
            <a:r>
              <a:rPr lang="en-US" sz="2800" b="1" dirty="0" smtClean="0"/>
              <a:t>.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51939" y="5154789"/>
            <a:ext cx="2269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self-invalidate(            )</a:t>
            </a:r>
            <a:endParaRPr lang="en-US" dirty="0"/>
          </a:p>
        </p:txBody>
      </p:sp>
      <p:sp>
        <p:nvSpPr>
          <p:cNvPr id="78" name="Rectangle 77"/>
          <p:cNvSpPr/>
          <p:nvPr/>
        </p:nvSpPr>
        <p:spPr>
          <a:xfrm>
            <a:off x="2087499" y="5252584"/>
            <a:ext cx="182880" cy="1828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2369892" y="5255967"/>
            <a:ext cx="182880" cy="1828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0" name="TextBox 79"/>
          <p:cNvSpPr txBox="1"/>
          <p:nvPr/>
        </p:nvSpPr>
        <p:spPr>
          <a:xfrm>
            <a:off x="3977522" y="1629894"/>
            <a:ext cx="144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L1 of Core 1 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7172922" y="1649870"/>
            <a:ext cx="144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L1 of Core 2 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5824199" y="4317497"/>
            <a:ext cx="1294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Shared L2 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584727" y="5145728"/>
            <a:ext cx="2322817" cy="350442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rgbClr val="E37222"/>
              </a:solidFill>
              <a:latin typeface="Arial Narrow"/>
              <a:cs typeface="Arial Narrow"/>
            </a:endParaRPr>
          </a:p>
        </p:txBody>
      </p:sp>
      <p:graphicFrame>
        <p:nvGraphicFramePr>
          <p:cNvPr id="66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4316885"/>
              </p:ext>
            </p:extLst>
          </p:nvPr>
        </p:nvGraphicFramePr>
        <p:xfrm>
          <a:off x="3907282" y="2083435"/>
          <a:ext cx="1430810" cy="2774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62"/>
                <a:gridCol w="286162"/>
                <a:gridCol w="286162"/>
                <a:gridCol w="286162"/>
                <a:gridCol w="286162"/>
              </a:tblGrid>
              <a:tr h="277414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</a:tr>
            </a:tbl>
          </a:graphicData>
        </a:graphic>
      </p:graphicFrame>
      <p:graphicFrame>
        <p:nvGraphicFramePr>
          <p:cNvPr id="67" name="Table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143799"/>
              </p:ext>
            </p:extLst>
          </p:nvPr>
        </p:nvGraphicFramePr>
        <p:xfrm>
          <a:off x="7116826" y="2083435"/>
          <a:ext cx="1430810" cy="2810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62"/>
                <a:gridCol w="286162"/>
                <a:gridCol w="286162"/>
                <a:gridCol w="286162"/>
                <a:gridCol w="286162"/>
              </a:tblGrid>
              <a:tr h="281093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/>
                </a:tc>
              </a:tr>
            </a:tbl>
          </a:graphicData>
        </a:graphic>
      </p:graphicFrame>
      <p:sp>
        <p:nvSpPr>
          <p:cNvPr id="73" name="TextBox 72"/>
          <p:cNvSpPr txBox="1"/>
          <p:nvPr/>
        </p:nvSpPr>
        <p:spPr>
          <a:xfrm>
            <a:off x="7110738" y="2313224"/>
            <a:ext cx="1923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 Z                  W</a:t>
            </a:r>
            <a:endParaRPr lang="en-US" sz="1400" dirty="0"/>
          </a:p>
        </p:txBody>
      </p:sp>
      <p:sp>
        <p:nvSpPr>
          <p:cNvPr id="74" name="Right Arrow 73"/>
          <p:cNvSpPr/>
          <p:nvPr/>
        </p:nvSpPr>
        <p:spPr>
          <a:xfrm>
            <a:off x="35783" y="1969354"/>
            <a:ext cx="402274" cy="277541"/>
          </a:xfrm>
          <a:prstGeom prst="right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4308497" y="3819650"/>
            <a:ext cx="1701140" cy="957953"/>
            <a:chOff x="941062" y="619232"/>
            <a:chExt cx="1568648" cy="1025926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1457817" y="619232"/>
              <a:ext cx="1051893" cy="102592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/>
            <p:cNvSpPr txBox="1"/>
            <p:nvPr/>
          </p:nvSpPr>
          <p:spPr>
            <a:xfrm>
              <a:off x="941062" y="1088194"/>
              <a:ext cx="1098194" cy="3625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Registration</a:t>
              </a:r>
              <a:endParaRPr lang="en-US" sz="1600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4449864" y="3775948"/>
            <a:ext cx="1255485" cy="1555005"/>
            <a:chOff x="4265085" y="3323321"/>
            <a:chExt cx="1255485" cy="1555005"/>
          </a:xfrm>
        </p:grpSpPr>
        <p:cxnSp>
          <p:nvCxnSpPr>
            <p:cNvPr id="111" name="Curved Connector 110"/>
            <p:cNvCxnSpPr>
              <a:stCxn id="136" idx="1"/>
            </p:cNvCxnSpPr>
            <p:nvPr/>
          </p:nvCxnSpPr>
          <p:spPr>
            <a:xfrm rot="10800000">
              <a:off x="4419601" y="3323321"/>
              <a:ext cx="1100969" cy="1555005"/>
            </a:xfrm>
            <a:prstGeom prst="curvedConnector2">
              <a:avLst/>
            </a:prstGeom>
            <a:ln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TextBox 112"/>
            <p:cNvSpPr txBox="1"/>
            <p:nvPr/>
          </p:nvSpPr>
          <p:spPr>
            <a:xfrm>
              <a:off x="4265085" y="4321466"/>
              <a:ext cx="58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Ack</a:t>
              </a:r>
              <a:endParaRPr lang="en-US" dirty="0"/>
            </a:p>
          </p:txBody>
        </p:sp>
      </p:grpSp>
      <p:graphicFrame>
        <p:nvGraphicFramePr>
          <p:cNvPr id="115" name="Table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928919"/>
              </p:ext>
            </p:extLst>
          </p:nvPr>
        </p:nvGraphicFramePr>
        <p:xfrm>
          <a:off x="3907282" y="2083435"/>
          <a:ext cx="1430810" cy="2774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62"/>
                <a:gridCol w="286162"/>
                <a:gridCol w="286162"/>
                <a:gridCol w="286162"/>
                <a:gridCol w="286162"/>
              </a:tblGrid>
              <a:tr h="277414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E37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125" name="Group 124"/>
          <p:cNvGrpSpPr/>
          <p:nvPr/>
        </p:nvGrpSpPr>
        <p:grpSpPr>
          <a:xfrm>
            <a:off x="6870941" y="3799555"/>
            <a:ext cx="1590216" cy="974946"/>
            <a:chOff x="2374334" y="1425063"/>
            <a:chExt cx="1466370" cy="1044125"/>
          </a:xfrm>
        </p:grpSpPr>
        <p:cxnSp>
          <p:nvCxnSpPr>
            <p:cNvPr id="126" name="Straight Arrow Connector 125"/>
            <p:cNvCxnSpPr/>
            <p:nvPr/>
          </p:nvCxnSpPr>
          <p:spPr>
            <a:xfrm flipH="1">
              <a:off x="2374334" y="1425063"/>
              <a:ext cx="740016" cy="104412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/>
            <p:cNvSpPr txBox="1"/>
            <p:nvPr/>
          </p:nvSpPr>
          <p:spPr>
            <a:xfrm>
              <a:off x="2898176" y="1902274"/>
              <a:ext cx="942528" cy="3625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Read miss</a:t>
              </a:r>
              <a:endParaRPr lang="en-US" sz="16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16948" y="3236976"/>
            <a:ext cx="2217480" cy="1503742"/>
            <a:chOff x="4778823" y="3236976"/>
            <a:chExt cx="2217480" cy="1503742"/>
          </a:xfrm>
        </p:grpSpPr>
        <p:cxnSp>
          <p:nvCxnSpPr>
            <p:cNvPr id="129" name="Straight Arrow Connector 128"/>
            <p:cNvCxnSpPr/>
            <p:nvPr/>
          </p:nvCxnSpPr>
          <p:spPr>
            <a:xfrm flipH="1" flipV="1">
              <a:off x="4778823" y="3780440"/>
              <a:ext cx="902499" cy="96027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/>
            <p:nvPr/>
          </p:nvCxnSpPr>
          <p:spPr>
            <a:xfrm>
              <a:off x="5074920" y="3236976"/>
              <a:ext cx="192138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Rectangle 82"/>
          <p:cNvSpPr/>
          <p:nvPr/>
        </p:nvSpPr>
        <p:spPr>
          <a:xfrm>
            <a:off x="1744344" y="3777243"/>
            <a:ext cx="182880" cy="18288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8" name="TextBox 97"/>
          <p:cNvSpPr txBox="1"/>
          <p:nvPr/>
        </p:nvSpPr>
        <p:spPr>
          <a:xfrm>
            <a:off x="452306" y="1346612"/>
            <a:ext cx="28443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in </a:t>
            </a:r>
            <a:r>
              <a:rPr lang="en-US" b="1" dirty="0" err="1" smtClean="0"/>
              <a:t>DeNovo</a:t>
            </a:r>
            <a:r>
              <a:rPr lang="en-US" b="1" dirty="0" smtClean="0"/>
              <a:t>-region</a:t>
            </a:r>
            <a:r>
              <a:rPr lang="en-US" dirty="0" smtClean="0"/>
              <a:t> </a:t>
            </a:r>
          </a:p>
          <a:p>
            <a:r>
              <a:rPr lang="en-US" dirty="0" smtClean="0"/>
              <a:t>Y in </a:t>
            </a:r>
            <a:r>
              <a:rPr lang="en-US" b="1" dirty="0" err="1" smtClean="0"/>
              <a:t>DeNovo</a:t>
            </a:r>
            <a:r>
              <a:rPr lang="en-US" b="1" dirty="0" smtClean="0"/>
              <a:t>-region</a:t>
            </a:r>
          </a:p>
          <a:p>
            <a:r>
              <a:rPr lang="en-US" dirty="0" smtClean="0"/>
              <a:t>Z in </a:t>
            </a:r>
            <a:r>
              <a:rPr lang="en-US" b="1" dirty="0" smtClean="0"/>
              <a:t>atomic </a:t>
            </a:r>
            <a:r>
              <a:rPr lang="en-US" b="1" dirty="0" err="1" smtClean="0"/>
              <a:t>DeNovo</a:t>
            </a:r>
            <a:r>
              <a:rPr lang="en-US" b="1" dirty="0" smtClean="0"/>
              <a:t>-region</a:t>
            </a:r>
          </a:p>
          <a:p>
            <a:r>
              <a:rPr lang="en-US" dirty="0" smtClean="0"/>
              <a:t>W in </a:t>
            </a:r>
            <a:r>
              <a:rPr lang="en-US" b="1" dirty="0" smtClean="0"/>
              <a:t>atomic </a:t>
            </a:r>
            <a:r>
              <a:rPr lang="en-US" b="1" dirty="0" err="1" smtClean="0"/>
              <a:t>DeNovo</a:t>
            </a:r>
            <a:r>
              <a:rPr lang="en-US" b="1" dirty="0" smtClean="0"/>
              <a:t>-region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9" name="Rectangle 98"/>
          <p:cNvSpPr/>
          <p:nvPr/>
        </p:nvSpPr>
        <p:spPr>
          <a:xfrm>
            <a:off x="2466619" y="1498900"/>
            <a:ext cx="182880" cy="1828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0" name="Rectangle 99"/>
          <p:cNvSpPr/>
          <p:nvPr/>
        </p:nvSpPr>
        <p:spPr>
          <a:xfrm>
            <a:off x="2448415" y="1746090"/>
            <a:ext cx="182880" cy="1828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3140901" y="2019563"/>
            <a:ext cx="182880" cy="1828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353440" y="1299721"/>
            <a:ext cx="2654711" cy="700884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rgbClr val="E37222"/>
              </a:solidFill>
              <a:latin typeface="Arial Narrow"/>
              <a:cs typeface="Arial Narrow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3217477" y="2266753"/>
            <a:ext cx="182880" cy="18288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5" name="Double Brace 104"/>
          <p:cNvSpPr/>
          <p:nvPr/>
        </p:nvSpPr>
        <p:spPr>
          <a:xfrm rot="5400000">
            <a:off x="615677" y="4014092"/>
            <a:ext cx="400110" cy="630150"/>
          </a:xfrm>
          <a:prstGeom prst="bracePair">
            <a:avLst/>
          </a:prstGeom>
          <a:solidFill>
            <a:schemeClr val="accent6">
              <a:alpha val="30000"/>
            </a:schemeClr>
          </a:solidFill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06" name="TextBox 105"/>
          <p:cNvSpPr txBox="1"/>
          <p:nvPr/>
        </p:nvSpPr>
        <p:spPr>
          <a:xfrm>
            <a:off x="475525" y="4129112"/>
            <a:ext cx="454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LD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893271" y="4247810"/>
            <a:ext cx="182880" cy="18288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12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871031"/>
              </p:ext>
            </p:extLst>
          </p:nvPr>
        </p:nvGraphicFramePr>
        <p:xfrm>
          <a:off x="7234428" y="2679192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5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122543"/>
              </p:ext>
            </p:extLst>
          </p:nvPr>
        </p:nvGraphicFramePr>
        <p:xfrm>
          <a:off x="3996309" y="2679192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9120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7820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</a:rPr>
                        <a:t>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4A452A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dirty="0">
                        <a:solidFill>
                          <a:srgbClr val="4A452A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id="130" name="Group 129"/>
          <p:cNvGrpSpPr/>
          <p:nvPr/>
        </p:nvGrpSpPr>
        <p:grpSpPr>
          <a:xfrm>
            <a:off x="6818123" y="3783061"/>
            <a:ext cx="1637658" cy="986644"/>
            <a:chOff x="-726547" y="-250470"/>
            <a:chExt cx="1510120" cy="1056654"/>
          </a:xfrm>
        </p:grpSpPr>
        <p:cxnSp>
          <p:nvCxnSpPr>
            <p:cNvPr id="134" name="Straight Arrow Connector 133"/>
            <p:cNvCxnSpPr/>
            <p:nvPr/>
          </p:nvCxnSpPr>
          <p:spPr>
            <a:xfrm flipH="1">
              <a:off x="-726547" y="-250470"/>
              <a:ext cx="990295" cy="105665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TextBox 134"/>
            <p:cNvSpPr txBox="1"/>
            <p:nvPr/>
          </p:nvSpPr>
          <p:spPr>
            <a:xfrm>
              <a:off x="-314621" y="244406"/>
              <a:ext cx="1098194" cy="3625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Registration</a:t>
              </a:r>
              <a:endParaRPr lang="en-US" sz="1600" dirty="0"/>
            </a:p>
          </p:txBody>
        </p:sp>
      </p:grpSp>
      <p:graphicFrame>
        <p:nvGraphicFramePr>
          <p:cNvPr id="136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117425"/>
              </p:ext>
            </p:extLst>
          </p:nvPr>
        </p:nvGraphicFramePr>
        <p:xfrm>
          <a:off x="5705348" y="4773168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C1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C2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6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C1</a:t>
                      </a:r>
                      <a:endParaRPr lang="en-US" sz="1800" b="1" i="0" u="none" strike="noStrike" baseline="-10000" dirty="0" smtClean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6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C</a:t>
                      </a:r>
                      <a:r>
                        <a:rPr lang="en-US" altLang="ko-KR" sz="18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endParaRPr lang="en-US" sz="1800" b="1" i="0" u="none" strike="noStrike" baseline="-10000" dirty="0" smtClean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u="none" strike="noStrike" baseline="-10000" dirty="0" smtClean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137" name="Group 136"/>
          <p:cNvGrpSpPr/>
          <p:nvPr/>
        </p:nvGrpSpPr>
        <p:grpSpPr>
          <a:xfrm>
            <a:off x="7022084" y="3780068"/>
            <a:ext cx="1370370" cy="1550884"/>
            <a:chOff x="2572079" y="1634825"/>
            <a:chExt cx="1370370" cy="1550884"/>
          </a:xfrm>
        </p:grpSpPr>
        <p:cxnSp>
          <p:nvCxnSpPr>
            <p:cNvPr id="138" name="Curved Connector 137"/>
            <p:cNvCxnSpPr>
              <a:stCxn id="136" idx="3"/>
            </p:cNvCxnSpPr>
            <p:nvPr/>
          </p:nvCxnSpPr>
          <p:spPr>
            <a:xfrm flipV="1">
              <a:off x="2572079" y="1634825"/>
              <a:ext cx="1051874" cy="1550884"/>
            </a:xfrm>
            <a:prstGeom prst="curvedConnector2">
              <a:avLst/>
            </a:prstGeom>
            <a:ln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Box 138"/>
            <p:cNvSpPr txBox="1"/>
            <p:nvPr/>
          </p:nvSpPr>
          <p:spPr>
            <a:xfrm>
              <a:off x="3360163" y="2607471"/>
              <a:ext cx="58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Ack</a:t>
              </a:r>
              <a:endParaRPr lang="en-US" dirty="0"/>
            </a:p>
          </p:txBody>
        </p:sp>
      </p:grpSp>
      <p:graphicFrame>
        <p:nvGraphicFramePr>
          <p:cNvPr id="144" name="Table 1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949668"/>
              </p:ext>
            </p:extLst>
          </p:nvPr>
        </p:nvGraphicFramePr>
        <p:xfrm>
          <a:off x="7116826" y="2083435"/>
          <a:ext cx="1430810" cy="2810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62"/>
                <a:gridCol w="286162"/>
                <a:gridCol w="286162"/>
                <a:gridCol w="286162"/>
                <a:gridCol w="286162"/>
              </a:tblGrid>
              <a:tr h="281093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E37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E37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0" name="Table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77729"/>
              </p:ext>
            </p:extLst>
          </p:nvPr>
        </p:nvGraphicFramePr>
        <p:xfrm>
          <a:off x="7116826" y="2083435"/>
          <a:ext cx="1430810" cy="2810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62"/>
                <a:gridCol w="286162"/>
                <a:gridCol w="286162"/>
                <a:gridCol w="286162"/>
                <a:gridCol w="286162"/>
              </a:tblGrid>
              <a:tr h="281093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E37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rgbClr val="E37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146" name="Group 145"/>
          <p:cNvGrpSpPr/>
          <p:nvPr/>
        </p:nvGrpSpPr>
        <p:grpSpPr>
          <a:xfrm>
            <a:off x="4529122" y="3770564"/>
            <a:ext cx="1353957" cy="1003412"/>
            <a:chOff x="4072299" y="-637079"/>
            <a:chExt cx="1248501" cy="1074612"/>
          </a:xfrm>
        </p:grpSpPr>
        <p:cxnSp>
          <p:nvCxnSpPr>
            <p:cNvPr id="147" name="Straight Arrow Connector 146"/>
            <p:cNvCxnSpPr/>
            <p:nvPr/>
          </p:nvCxnSpPr>
          <p:spPr>
            <a:xfrm>
              <a:off x="4404414" y="-637079"/>
              <a:ext cx="916386" cy="107461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TextBox 147"/>
            <p:cNvSpPr txBox="1"/>
            <p:nvPr/>
          </p:nvSpPr>
          <p:spPr>
            <a:xfrm>
              <a:off x="4072299" y="-127696"/>
              <a:ext cx="942528" cy="3625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Read miss</a:t>
              </a:r>
              <a:endParaRPr lang="en-US" sz="1600" dirty="0"/>
            </a:p>
          </p:txBody>
        </p:sp>
      </p:grpSp>
      <p:cxnSp>
        <p:nvCxnSpPr>
          <p:cNvPr id="149" name="Straight Arrow Connector 148"/>
          <p:cNvCxnSpPr/>
          <p:nvPr/>
        </p:nvCxnSpPr>
        <p:spPr>
          <a:xfrm flipV="1">
            <a:off x="6763471" y="3786439"/>
            <a:ext cx="919697" cy="9821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>
            <a:endCxn id="156" idx="3"/>
          </p:cNvCxnSpPr>
          <p:nvPr/>
        </p:nvCxnSpPr>
        <p:spPr>
          <a:xfrm flipH="1">
            <a:off x="5313045" y="3229630"/>
            <a:ext cx="1901953" cy="734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2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140905"/>
              </p:ext>
            </p:extLst>
          </p:nvPr>
        </p:nvGraphicFramePr>
        <p:xfrm>
          <a:off x="3996309" y="2679192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9120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7820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 </a:t>
                      </a:r>
                      <a:endParaRPr lang="en-US" sz="1600" b="1" i="0" u="none" strike="noStrike" dirty="0">
                        <a:solidFill>
                          <a:srgbClr val="008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53" name="TextBox 152"/>
          <p:cNvSpPr txBox="1"/>
          <p:nvPr/>
        </p:nvSpPr>
        <p:spPr>
          <a:xfrm>
            <a:off x="560289" y="5401923"/>
            <a:ext cx="2269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self-invalidate(            )</a:t>
            </a:r>
          </a:p>
          <a:p>
            <a:r>
              <a:rPr lang="en-US" dirty="0" smtClean="0"/>
              <a:t>reset filter</a:t>
            </a:r>
            <a:endParaRPr lang="en-US" dirty="0"/>
          </a:p>
        </p:txBody>
      </p:sp>
      <p:sp>
        <p:nvSpPr>
          <p:cNvPr id="154" name="Rectangle 153"/>
          <p:cNvSpPr/>
          <p:nvPr/>
        </p:nvSpPr>
        <p:spPr>
          <a:xfrm>
            <a:off x="2095849" y="5499718"/>
            <a:ext cx="182880" cy="1828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2378242" y="5503101"/>
            <a:ext cx="182880" cy="18288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56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405550"/>
              </p:ext>
            </p:extLst>
          </p:nvPr>
        </p:nvGraphicFramePr>
        <p:xfrm>
          <a:off x="3996309" y="2679192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9120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7820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V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 smtClean="0">
                          <a:solidFill>
                            <a:srgbClr val="008000"/>
                          </a:solidFill>
                          <a:latin typeface="Calibri"/>
                        </a:rPr>
                        <a:t>R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</a:rPr>
                        <a:t>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912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7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64233"/>
              </p:ext>
            </p:extLst>
          </p:nvPr>
        </p:nvGraphicFramePr>
        <p:xfrm>
          <a:off x="7234428" y="2679192"/>
          <a:ext cx="1316736" cy="1115568"/>
        </p:xfrm>
        <a:graphic>
          <a:graphicData uri="http://schemas.openxmlformats.org/drawingml/2006/table">
            <a:tbl>
              <a:tblPr/>
              <a:tblGrid>
                <a:gridCol w="256032"/>
                <a:gridCol w="402336"/>
                <a:gridCol w="256032"/>
                <a:gridCol w="402336"/>
              </a:tblGrid>
              <a:tr h="278892"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800" b="0" i="0" u="none" strike="noStrike" baseline="-10000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V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Y</a:t>
                      </a: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4F4D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  <a:cs typeface="Calibri"/>
                        </a:rPr>
                        <a:t>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Z</a:t>
                      </a:r>
                      <a:endParaRPr lang="en-US" sz="1800" b="0" i="0" u="none" strike="noStrike" baseline="-100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i="0" u="none" strike="noStrike" dirty="0">
                          <a:solidFill>
                            <a:srgbClr val="008000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64A2"/>
                    </a:solidFill>
                  </a:tcPr>
                </a:tc>
              </a:tr>
              <a:tr h="27889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baseline="-1000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8" name="Table 1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2697913"/>
              </p:ext>
            </p:extLst>
          </p:nvPr>
        </p:nvGraphicFramePr>
        <p:xfrm>
          <a:off x="3909564" y="2083435"/>
          <a:ext cx="1430810" cy="2774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62"/>
                <a:gridCol w="286162"/>
                <a:gridCol w="286162"/>
                <a:gridCol w="286162"/>
                <a:gridCol w="286162"/>
              </a:tblGrid>
              <a:tr h="277414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9" name="Table 1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334481"/>
              </p:ext>
            </p:extLst>
          </p:nvPr>
        </p:nvGraphicFramePr>
        <p:xfrm>
          <a:off x="7116826" y="2083435"/>
          <a:ext cx="1430810" cy="2774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62"/>
                <a:gridCol w="286162"/>
                <a:gridCol w="286162"/>
                <a:gridCol w="286162"/>
                <a:gridCol w="286162"/>
              </a:tblGrid>
              <a:tr h="277414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0" marR="0" marT="18288" marB="18288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64" name="Rectangle 163"/>
          <p:cNvSpPr/>
          <p:nvPr/>
        </p:nvSpPr>
        <p:spPr>
          <a:xfrm>
            <a:off x="5718120" y="4963190"/>
            <a:ext cx="1298448" cy="365974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 smtClean="0">
              <a:solidFill>
                <a:srgbClr val="E37222"/>
              </a:solidFill>
              <a:latin typeface="Arial Narrow"/>
              <a:cs typeface="Arial Narrow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05453" y="2871052"/>
            <a:ext cx="1298448" cy="365974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 smtClean="0">
              <a:solidFill>
                <a:srgbClr val="E37222"/>
              </a:solidFill>
              <a:latin typeface="Arial Narrow"/>
              <a:cs typeface="Arial Narrow"/>
            </a:endParaRPr>
          </a:p>
        </p:txBody>
      </p:sp>
      <p:sp>
        <p:nvSpPr>
          <p:cNvPr id="77" name="Rounded Rectangle 76"/>
          <p:cNvSpPr/>
          <p:nvPr/>
        </p:nvSpPr>
        <p:spPr>
          <a:xfrm>
            <a:off x="3920801" y="3179461"/>
            <a:ext cx="731520" cy="418097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/>
          <p:nvPr/>
        </p:nvSpPr>
        <p:spPr>
          <a:xfrm>
            <a:off x="7243572" y="2871216"/>
            <a:ext cx="1298448" cy="365974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 smtClean="0">
              <a:solidFill>
                <a:srgbClr val="E37222"/>
              </a:solidFill>
              <a:latin typeface="Arial Narrow"/>
              <a:cs typeface="Arial Narrow"/>
            </a:endParaRPr>
          </a:p>
        </p:txBody>
      </p:sp>
      <p:sp>
        <p:nvSpPr>
          <p:cNvPr id="124" name="Rounded Rectangle 123"/>
          <p:cNvSpPr/>
          <p:nvPr/>
        </p:nvSpPr>
        <p:spPr>
          <a:xfrm>
            <a:off x="7161293" y="3178726"/>
            <a:ext cx="731520" cy="450582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ounded Rectangle 132"/>
          <p:cNvSpPr/>
          <p:nvPr/>
        </p:nvSpPr>
        <p:spPr>
          <a:xfrm>
            <a:off x="7860311" y="3178726"/>
            <a:ext cx="731520" cy="450582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ounded Rectangle 161"/>
          <p:cNvSpPr/>
          <p:nvPr/>
        </p:nvSpPr>
        <p:spPr>
          <a:xfrm>
            <a:off x="7161293" y="3187052"/>
            <a:ext cx="731520" cy="442256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TextBox 167"/>
          <p:cNvSpPr txBox="1"/>
          <p:nvPr/>
        </p:nvSpPr>
        <p:spPr>
          <a:xfrm>
            <a:off x="3856134" y="2311735"/>
            <a:ext cx="1923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 Z                  W</a:t>
            </a:r>
            <a:endParaRPr lang="en-US" sz="1400" dirty="0"/>
          </a:p>
        </p:txBody>
      </p:sp>
      <p:sp>
        <p:nvSpPr>
          <p:cNvPr id="151" name="Rounded Rectangle 150"/>
          <p:cNvSpPr/>
          <p:nvPr/>
        </p:nvSpPr>
        <p:spPr>
          <a:xfrm>
            <a:off x="4667268" y="3178726"/>
            <a:ext cx="731520" cy="418832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ounded Rectangle 159"/>
          <p:cNvSpPr/>
          <p:nvPr/>
        </p:nvSpPr>
        <p:spPr>
          <a:xfrm>
            <a:off x="4652145" y="3179462"/>
            <a:ext cx="731520" cy="418096"/>
          </a:xfrm>
          <a:prstGeom prst="round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7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6803E-6 -4.07819E-6 L -0.00018 0.1649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82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16493 L -0.00017 0.2213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2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5274E-6 8.21189E-7 L 0.35164 -0.00093 " pathEditMode="relative" rAng="0" ptsTypes="AA">
                                      <p:cBhvr>
                                        <p:cTn id="46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8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22138 L -0.00017 0.26903 " pathEditMode="relative" rAng="0" ptsTypes="AA">
                                      <p:cBhvr>
                                        <p:cTn id="7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3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0.26902 L 1.43155E-6 0.33264 " pathEditMode="relative" rAng="0" ptsTypes="AA">
                                      <p:cBhvr>
                                        <p:cTn id="10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96873E-6 -3.89544E-6 L -0.35164 -3.89544E-6 " pathEditMode="relative" rAng="0" ptsTypes="AA">
                                      <p:cBhvr>
                                        <p:cTn id="114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82" y="0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42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3155E-6 0.33264 L -0.00018 0.51446 " pathEditMode="relative" rAng="0" ptsTypes="AA">
                                      <p:cBhvr>
                                        <p:cTn id="14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9091"/>
                                    </p:animMotion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4" grpId="1" animBg="1"/>
      <p:bldP spid="74" grpId="2" animBg="1"/>
      <p:bldP spid="74" grpId="3" animBg="1"/>
      <p:bldP spid="74" grpId="4" animBg="1"/>
      <p:bldP spid="77" grpId="0" animBg="1"/>
      <p:bldP spid="77" grpId="1" animBg="1"/>
      <p:bldP spid="124" grpId="0" animBg="1"/>
      <p:bldP spid="124" grpId="1" animBg="1"/>
      <p:bldP spid="133" grpId="0" animBg="1"/>
      <p:bldP spid="133" grpId="1" animBg="1"/>
      <p:bldP spid="162" grpId="0" animBg="1"/>
      <p:bldP spid="151" grpId="0" animBg="1"/>
      <p:bldP spid="151" grpId="1" animBg="1"/>
      <p:bldP spid="16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471487" y="2899616"/>
            <a:ext cx="640080" cy="183698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1360472" y="2922124"/>
            <a:ext cx="640080" cy="18144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715962"/>
          </a:xfrm>
        </p:spPr>
        <p:txBody>
          <a:bodyPr>
            <a:normAutofit/>
          </a:bodyPr>
          <a:lstStyle/>
          <a:p>
            <a:r>
              <a:rPr lang="en-US" dirty="0" smtClean="0"/>
              <a:t>Optimizations to Reduce Self-Invalidation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9474" y="2585407"/>
            <a:ext cx="5584526" cy="262886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dirty="0">
                <a:solidFill>
                  <a:srgbClr val="000000"/>
                </a:solidFill>
              </a:rPr>
              <a:t>L</a:t>
            </a:r>
            <a:r>
              <a:rPr lang="en-US" sz="2600" dirty="0" smtClean="0">
                <a:solidFill>
                  <a:srgbClr val="000000"/>
                </a:solidFill>
              </a:rPr>
              <a:t>oads in Registered state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>
                <a:solidFill>
                  <a:srgbClr val="E37222"/>
                </a:solidFill>
              </a:rPr>
              <a:t>Touched-atomic</a:t>
            </a:r>
            <a:r>
              <a:rPr lang="en-US" sz="2600" dirty="0" smtClean="0">
                <a:solidFill>
                  <a:srgbClr val="000000"/>
                </a:solidFill>
              </a:rPr>
              <a:t> bit</a:t>
            </a:r>
          </a:p>
          <a:p>
            <a:pPr lvl="1"/>
            <a:r>
              <a:rPr lang="en-US" sz="2400" dirty="0" smtClean="0">
                <a:solidFill>
                  <a:srgbClr val="000000"/>
                </a:solidFill>
              </a:rPr>
              <a:t>Set on first atomic load</a:t>
            </a:r>
            <a:endParaRPr lang="en-US" sz="2800" dirty="0" smtClean="0">
              <a:solidFill>
                <a:srgbClr val="000000"/>
              </a:solidFill>
            </a:endParaRPr>
          </a:p>
          <a:p>
            <a:pPr lvl="1"/>
            <a:r>
              <a:rPr lang="en-US" sz="2400" dirty="0">
                <a:solidFill>
                  <a:srgbClr val="000000"/>
                </a:solidFill>
              </a:rPr>
              <a:t>S</a:t>
            </a:r>
            <a:r>
              <a:rPr lang="en-US" sz="2400" dirty="0" smtClean="0">
                <a:solidFill>
                  <a:srgbClr val="000000"/>
                </a:solidFill>
              </a:rPr>
              <a:t>ubsequent loads don’t self-invalidate </a:t>
            </a:r>
            <a:endParaRPr lang="en-US" sz="3200" dirty="0">
              <a:solidFill>
                <a:srgbClr val="000000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71487" y="2546943"/>
            <a:ext cx="2391570" cy="375181"/>
            <a:chOff x="5076796" y="2023892"/>
            <a:chExt cx="2391570" cy="375181"/>
          </a:xfrm>
        </p:grpSpPr>
        <p:sp>
          <p:nvSpPr>
            <p:cNvPr id="9" name="Rectangle 8"/>
            <p:cNvSpPr/>
            <p:nvPr/>
          </p:nvSpPr>
          <p:spPr>
            <a:xfrm>
              <a:off x="5076796" y="2023892"/>
              <a:ext cx="2391570" cy="145741"/>
            </a:xfrm>
            <a:prstGeom prst="rect">
              <a:avLst/>
            </a:prstGeom>
            <a:solidFill>
              <a:srgbClr val="002664"/>
            </a:solidFill>
            <a:ln>
              <a:solidFill>
                <a:srgbClr val="002664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stCxn id="9" idx="2"/>
            </p:cNvCxnSpPr>
            <p:nvPr/>
          </p:nvCxnSpPr>
          <p:spPr>
            <a:xfrm flipH="1">
              <a:off x="5396836" y="2169633"/>
              <a:ext cx="875745" cy="225889"/>
            </a:xfrm>
            <a:prstGeom prst="line">
              <a:avLst/>
            </a:prstGeom>
            <a:ln>
              <a:solidFill>
                <a:srgbClr val="4A452A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2"/>
            </p:cNvCxnSpPr>
            <p:nvPr/>
          </p:nvCxnSpPr>
          <p:spPr>
            <a:xfrm>
              <a:off x="6272581" y="2169633"/>
              <a:ext cx="13240" cy="229440"/>
            </a:xfrm>
            <a:prstGeom prst="line">
              <a:avLst/>
            </a:prstGeom>
            <a:ln>
              <a:solidFill>
                <a:srgbClr val="4A452A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684388" y="22704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 rot="5400000">
            <a:off x="2361364" y="3193046"/>
            <a:ext cx="380463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endParaRPr lang="en-US" sz="2800" b="1" dirty="0" smtClean="0"/>
          </a:p>
          <a:p>
            <a:pPr>
              <a:lnSpc>
                <a:spcPct val="50000"/>
              </a:lnSpc>
            </a:pPr>
            <a:r>
              <a:rPr lang="en-US" sz="2800" b="1" dirty="0" smtClean="0"/>
              <a:t>.</a:t>
            </a:r>
          </a:p>
          <a:p>
            <a:pPr>
              <a:lnSpc>
                <a:spcPct val="50000"/>
              </a:lnSpc>
            </a:pPr>
            <a:r>
              <a:rPr lang="en-US" sz="2800" b="1" dirty="0" smtClean="0"/>
              <a:t>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3066" y="1346612"/>
            <a:ext cx="28443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in </a:t>
            </a:r>
            <a:r>
              <a:rPr lang="en-US" b="1" dirty="0" err="1" smtClean="0"/>
              <a:t>DeNovo</a:t>
            </a:r>
            <a:r>
              <a:rPr lang="en-US" b="1" dirty="0" smtClean="0"/>
              <a:t>-region</a:t>
            </a:r>
            <a:r>
              <a:rPr lang="en-US" dirty="0" smtClean="0"/>
              <a:t> </a:t>
            </a:r>
          </a:p>
          <a:p>
            <a:r>
              <a:rPr lang="en-US" dirty="0" smtClean="0"/>
              <a:t>Y in </a:t>
            </a:r>
            <a:r>
              <a:rPr lang="en-US" b="1" dirty="0" err="1" smtClean="0"/>
              <a:t>DeNovo</a:t>
            </a:r>
            <a:r>
              <a:rPr lang="en-US" b="1" dirty="0" smtClean="0"/>
              <a:t>-region</a:t>
            </a:r>
          </a:p>
          <a:p>
            <a:r>
              <a:rPr lang="en-US" dirty="0" smtClean="0"/>
              <a:t>Z in </a:t>
            </a:r>
            <a:r>
              <a:rPr lang="en-US" b="1" dirty="0" smtClean="0"/>
              <a:t>atomic </a:t>
            </a:r>
            <a:r>
              <a:rPr lang="en-US" b="1" dirty="0" err="1" smtClean="0"/>
              <a:t>DeNovo</a:t>
            </a:r>
            <a:r>
              <a:rPr lang="en-US" b="1" dirty="0" smtClean="0"/>
              <a:t>-region</a:t>
            </a:r>
          </a:p>
          <a:p>
            <a:r>
              <a:rPr lang="en-US" dirty="0" smtClean="0"/>
              <a:t>W in </a:t>
            </a:r>
            <a:r>
              <a:rPr lang="en-US" b="1" dirty="0" smtClean="0"/>
              <a:t>atomic </a:t>
            </a:r>
            <a:r>
              <a:rPr lang="en-US" b="1" dirty="0" err="1" smtClean="0"/>
              <a:t>DeNovo</a:t>
            </a:r>
            <a:r>
              <a:rPr lang="en-US" b="1" dirty="0" smtClean="0"/>
              <a:t>-region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2447379" y="1498900"/>
            <a:ext cx="182880" cy="1828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429175" y="1746090"/>
            <a:ext cx="182880" cy="1828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121661" y="2019563"/>
            <a:ext cx="182880" cy="1828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34200" y="1299721"/>
            <a:ext cx="2654711" cy="700884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rgbClr val="E37222"/>
              </a:solidFill>
              <a:latin typeface="Arial Narrow"/>
              <a:cs typeface="Arial Narrow"/>
            </a:endParaRPr>
          </a:p>
        </p:txBody>
      </p:sp>
      <p:sp>
        <p:nvSpPr>
          <p:cNvPr id="33" name="Right Arrow 32"/>
          <p:cNvSpPr/>
          <p:nvPr/>
        </p:nvSpPr>
        <p:spPr>
          <a:xfrm>
            <a:off x="16543" y="3422794"/>
            <a:ext cx="402274" cy="277541"/>
          </a:xfrm>
          <a:prstGeom prst="right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>
            <a:off x="452531" y="3037337"/>
            <a:ext cx="644756" cy="712078"/>
            <a:chOff x="471771" y="2921873"/>
            <a:chExt cx="644756" cy="712078"/>
          </a:xfrm>
        </p:grpSpPr>
        <p:sp>
          <p:nvSpPr>
            <p:cNvPr id="5" name="Double Brace 4"/>
            <p:cNvSpPr/>
            <p:nvPr/>
          </p:nvSpPr>
          <p:spPr>
            <a:xfrm rot="5400000">
              <a:off x="464646" y="2982071"/>
              <a:ext cx="673611" cy="630150"/>
            </a:xfrm>
            <a:prstGeom prst="bracePair">
              <a:avLst/>
            </a:prstGeom>
            <a:solidFill>
              <a:schemeClr val="accent6">
                <a:alpha val="30000"/>
              </a:schemeClr>
            </a:solidFill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471771" y="2921873"/>
              <a:ext cx="603628" cy="707886"/>
              <a:chOff x="5096978" y="2725488"/>
              <a:chExt cx="603628" cy="707886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5517726" y="2865441"/>
                <a:ext cx="182880" cy="182880"/>
              </a:xfrm>
              <a:prstGeom prst="rect">
                <a:avLst/>
              </a:prstGeom>
              <a:ln/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5096978" y="2725488"/>
                <a:ext cx="454797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ST</a:t>
                </a:r>
              </a:p>
              <a:p>
                <a:r>
                  <a:rPr lang="en-US" sz="2000" b="1" dirty="0" smtClean="0"/>
                  <a:t>LD  </a:t>
                </a:r>
                <a:endParaRPr lang="en-US" sz="2000" b="1" dirty="0"/>
              </a:p>
            </p:txBody>
          </p:sp>
        </p:grpSp>
        <p:sp>
          <p:nvSpPr>
            <p:cNvPr id="34" name="Rectangle 33"/>
            <p:cNvSpPr/>
            <p:nvPr/>
          </p:nvSpPr>
          <p:spPr>
            <a:xfrm>
              <a:off x="893271" y="3365890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40" name="Right Arrow 39"/>
          <p:cNvSpPr/>
          <p:nvPr/>
        </p:nvSpPr>
        <p:spPr>
          <a:xfrm>
            <a:off x="35686" y="3982931"/>
            <a:ext cx="402274" cy="277541"/>
          </a:xfrm>
          <a:prstGeom prst="right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3198237" y="2266753"/>
            <a:ext cx="182880" cy="18288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>
            <a:off x="514951" y="4742790"/>
            <a:ext cx="2391570" cy="351305"/>
            <a:chOff x="5076796" y="3656725"/>
            <a:chExt cx="2391570" cy="351305"/>
          </a:xfrm>
        </p:grpSpPr>
        <p:sp>
          <p:nvSpPr>
            <p:cNvPr id="45" name="Rectangle 44"/>
            <p:cNvSpPr/>
            <p:nvPr/>
          </p:nvSpPr>
          <p:spPr>
            <a:xfrm>
              <a:off x="5076796" y="3851231"/>
              <a:ext cx="2391570" cy="156799"/>
            </a:xfrm>
            <a:prstGeom prst="rect">
              <a:avLst/>
            </a:prstGeom>
            <a:solidFill>
              <a:srgbClr val="002664"/>
            </a:solidFill>
            <a:ln>
              <a:solidFill>
                <a:srgbClr val="002664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/>
            <p:cNvCxnSpPr>
              <a:endCxn id="45" idx="0"/>
            </p:cNvCxnSpPr>
            <p:nvPr/>
          </p:nvCxnSpPr>
          <p:spPr>
            <a:xfrm>
              <a:off x="5374862" y="3656725"/>
              <a:ext cx="897719" cy="194506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endCxn id="45" idx="0"/>
            </p:cNvCxnSpPr>
            <p:nvPr/>
          </p:nvCxnSpPr>
          <p:spPr>
            <a:xfrm>
              <a:off x="6263847" y="3656725"/>
              <a:ext cx="8734" cy="194506"/>
            </a:xfrm>
            <a:prstGeom prst="line">
              <a:avLst/>
            </a:prstGeom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8" name="TextBox 47"/>
          <p:cNvSpPr txBox="1"/>
          <p:nvPr/>
        </p:nvSpPr>
        <p:spPr>
          <a:xfrm>
            <a:off x="554189" y="5194875"/>
            <a:ext cx="2269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self-invalidate(            )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2089749" y="5292670"/>
            <a:ext cx="182880" cy="1828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2372142" y="5296053"/>
            <a:ext cx="182880" cy="1828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527353" y="5160254"/>
            <a:ext cx="2322817" cy="350442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rgbClr val="E37222"/>
              </a:solidFill>
              <a:latin typeface="Arial Narrow"/>
              <a:cs typeface="Arial Narrow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1322560" y="3609460"/>
            <a:ext cx="663819" cy="816304"/>
            <a:chOff x="1341800" y="3493996"/>
            <a:chExt cx="663819" cy="816304"/>
          </a:xfrm>
        </p:grpSpPr>
        <p:sp>
          <p:nvSpPr>
            <p:cNvPr id="7" name="Double Brace 6"/>
            <p:cNvSpPr/>
            <p:nvPr/>
          </p:nvSpPr>
          <p:spPr>
            <a:xfrm rot="5400000">
              <a:off x="1291175" y="3595857"/>
              <a:ext cx="798737" cy="630150"/>
            </a:xfrm>
            <a:prstGeom prst="bracePair">
              <a:avLst/>
            </a:prstGeom>
            <a:solidFill>
              <a:schemeClr val="accent6">
                <a:alpha val="30000"/>
              </a:schemeClr>
            </a:solidFill>
            <a:ln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341800" y="3493996"/>
              <a:ext cx="45479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LD</a:t>
              </a:r>
            </a:p>
            <a:p>
              <a:r>
                <a:rPr lang="en-US" sz="2000" b="1" dirty="0" smtClean="0"/>
                <a:t>LD </a:t>
              </a:r>
              <a:endParaRPr lang="en-US" sz="2000" b="1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1765247" y="3631302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765999" y="3935366"/>
              <a:ext cx="182880" cy="18288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6354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743" y="1371600"/>
            <a:ext cx="8648620" cy="51054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600" dirty="0" smtClean="0"/>
              <a:t>Hardware Bloom filter</a:t>
            </a:r>
          </a:p>
          <a:p>
            <a:pPr lvl="1">
              <a:spcBef>
                <a:spcPts val="600"/>
              </a:spcBef>
            </a:pPr>
            <a:r>
              <a:rPr lang="en-US" dirty="0" smtClean="0">
                <a:solidFill>
                  <a:srgbClr val="E37222"/>
                </a:solidFill>
              </a:rPr>
              <a:t>256 bits per core </a:t>
            </a:r>
          </a:p>
          <a:p>
            <a:pPr>
              <a:spcBef>
                <a:spcPts val="1800"/>
              </a:spcBef>
            </a:pPr>
            <a:r>
              <a:rPr lang="en-US" sz="2600" dirty="0" smtClean="0"/>
              <a:t>Storage overhead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One additional state, but no storage overhead (2 bits) 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Touched-atomic bit per word in L1</a:t>
            </a:r>
          </a:p>
          <a:p>
            <a:pPr>
              <a:spcBef>
                <a:spcPts val="1800"/>
              </a:spcBef>
            </a:pPr>
            <a:r>
              <a:rPr lang="en-US" sz="2600" dirty="0" smtClean="0"/>
              <a:t>Communication overhead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Bloom filter piggybacked on lock transfer message</a:t>
            </a:r>
          </a:p>
          <a:p>
            <a:pPr lvl="1">
              <a:spcBef>
                <a:spcPts val="600"/>
              </a:spcBef>
            </a:pPr>
            <a:r>
              <a:rPr lang="en-US" dirty="0" err="1"/>
              <a:t>W</a:t>
            </a:r>
            <a:r>
              <a:rPr lang="en-US" dirty="0" err="1" smtClean="0"/>
              <a:t>riteback</a:t>
            </a:r>
            <a:r>
              <a:rPr lang="en-US" dirty="0" smtClean="0"/>
              <a:t> messages for locks </a:t>
            </a:r>
          </a:p>
          <a:p>
            <a:pPr lvl="2">
              <a:spcBef>
                <a:spcPts val="600"/>
              </a:spcBef>
            </a:pPr>
            <a:r>
              <a:rPr lang="en-US" dirty="0" smtClean="0"/>
              <a:t>Lock </a:t>
            </a:r>
            <a:r>
              <a:rPr lang="en-US" dirty="0" err="1" smtClean="0"/>
              <a:t>writebacks</a:t>
            </a:r>
            <a:r>
              <a:rPr lang="en-US" dirty="0" smtClean="0"/>
              <a:t> carry more info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072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of MESI vs. </a:t>
            </a:r>
            <a:r>
              <a:rPr lang="en-US" dirty="0" err="1" smtClean="0"/>
              <a:t>DeNovoND</a:t>
            </a:r>
            <a:r>
              <a:rPr lang="en-US" dirty="0" smtClean="0"/>
              <a:t> (16 cores)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50125" y="1066800"/>
            <a:ext cx="8619699" cy="1699430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err="1" smtClean="0"/>
              <a:t>DeNovoND</a:t>
            </a:r>
            <a:r>
              <a:rPr lang="en-US" dirty="0" smtClean="0"/>
              <a:t> execution time comparable or better than MESI</a:t>
            </a:r>
          </a:p>
          <a:p>
            <a:r>
              <a:rPr lang="en-US" dirty="0" err="1" smtClean="0"/>
              <a:t>DeNovoND</a:t>
            </a:r>
            <a:r>
              <a:rPr lang="en-US" dirty="0" smtClean="0"/>
              <a:t> has 33% less traffic than MESI (67% max)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 invalidation traffic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educed load misses due to lack of false sharing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35165"/>
            <a:ext cx="9144000" cy="280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35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Milestones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568" y="1045666"/>
            <a:ext cx="4068743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b="1" dirty="0" smtClean="0">
                <a:latin typeface="Arial Narrow" panose="020B0606020202030204" pitchFamily="34" charset="0"/>
              </a:rPr>
              <a:t>Software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DPJ: Determinism </a:t>
            </a:r>
          </a:p>
          <a:p>
            <a:r>
              <a:rPr lang="en-US" sz="2600" b="1" dirty="0">
                <a:solidFill>
                  <a:srgbClr val="D25000"/>
                </a:solidFill>
                <a:latin typeface="Arial Narrow" panose="020B0606020202030204" pitchFamily="34" charset="0"/>
              </a:rPr>
              <a:t> 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                   </a:t>
            </a:r>
            <a:r>
              <a:rPr lang="en-US" sz="2600" b="1" dirty="0" smtClean="0">
                <a:latin typeface="Arial Narrow" panose="020B0606020202030204" pitchFamily="34" charset="0"/>
              </a:rPr>
              <a:t>OOPSLA’09</a:t>
            </a:r>
            <a:endParaRPr lang="en-US" sz="2600" b="1" dirty="0">
              <a:latin typeface="Arial Narrow" panose="020B0606020202030204" pitchFamily="34" charset="0"/>
            </a:endParaRP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Disciplined 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non-determinism</a:t>
            </a:r>
            <a:r>
              <a:rPr lang="en-US" sz="2600" b="1" dirty="0" smtClean="0">
                <a:latin typeface="Arial Narrow" panose="020B0606020202030204" pitchFamily="34" charset="0"/>
              </a:rPr>
              <a:t> </a:t>
            </a:r>
          </a:p>
          <a:p>
            <a:pPr lvl="3"/>
            <a:r>
              <a:rPr lang="en-US" sz="2600" b="1" dirty="0" smtClean="0">
                <a:latin typeface="Arial Narrow" panose="020B0606020202030204" pitchFamily="34" charset="0"/>
              </a:rPr>
              <a:t>		POPL’11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Unstructured synchronization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Legacy, OS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24400" y="1068824"/>
            <a:ext cx="48006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latin typeface="Arial Narrow" panose="020B0606020202030204" pitchFamily="34" charset="0"/>
              </a:rPr>
              <a:t>Hardware</a:t>
            </a:r>
          </a:p>
          <a:p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	Coherence, Consistency,</a:t>
            </a: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	Communication</a:t>
            </a:r>
          </a:p>
          <a:p>
            <a:pPr lvl="2"/>
            <a:r>
              <a:rPr lang="en-US" sz="2600" b="1" dirty="0" smtClean="0">
                <a:latin typeface="Arial Narrow" panose="020B0606020202030204" pitchFamily="34" charset="0"/>
              </a:rPr>
              <a:t>PACT’11 best paper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DeNovoND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>
                <a:latin typeface="Arial Narrow" panose="020B0606020202030204" pitchFamily="34" charset="0"/>
              </a:rPr>
              <a:t>	</a:t>
            </a:r>
            <a:r>
              <a:rPr lang="en-US" sz="2600" b="1" dirty="0" smtClean="0">
                <a:latin typeface="Arial Narrow" panose="020B0606020202030204" pitchFamily="34" charset="0"/>
              </a:rPr>
              <a:t>ASPLOS’13 &amp;</a:t>
            </a:r>
          </a:p>
          <a:p>
            <a:r>
              <a:rPr lang="en-US" sz="2600" b="1" dirty="0">
                <a:latin typeface="Arial Narrow" panose="020B0606020202030204" pitchFamily="34" charset="0"/>
              </a:rPr>
              <a:t>	</a:t>
            </a:r>
            <a:r>
              <a:rPr lang="en-US" sz="2600" b="1" dirty="0" smtClean="0">
                <a:latin typeface="Arial Narrow" panose="020B0606020202030204" pitchFamily="34" charset="0"/>
              </a:rPr>
              <a:t>IEEE Micro top picks’14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DeNovoSynch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 </a:t>
            </a:r>
            <a:r>
              <a:rPr lang="en-US" sz="2600" b="1" dirty="0" smtClean="0">
                <a:latin typeface="Arial Narrow" panose="020B0606020202030204" pitchFamily="34" charset="0"/>
              </a:rPr>
              <a:t>(in review)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Ongoing</a:t>
            </a:r>
          </a:p>
          <a:p>
            <a:endParaRPr lang="en-US" sz="2600" b="1" dirty="0">
              <a:latin typeface="Arial Narrow" panose="020B0606020202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400" y="6248400"/>
            <a:ext cx="7924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A language-oblivious virtual ISA</a:t>
            </a:r>
            <a:endParaRPr lang="en-US" sz="2600" b="1" dirty="0">
              <a:solidFill>
                <a:srgbClr val="D25000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40423" y="5754469"/>
            <a:ext cx="52515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+ Storage</a:t>
            </a:r>
          </a:p>
        </p:txBody>
      </p:sp>
      <p:sp>
        <p:nvSpPr>
          <p:cNvPr id="20" name="Freeform 19"/>
          <p:cNvSpPr/>
          <p:nvPr/>
        </p:nvSpPr>
        <p:spPr>
          <a:xfrm>
            <a:off x="3962400" y="1363579"/>
            <a:ext cx="627794" cy="4924926"/>
          </a:xfrm>
          <a:custGeom>
            <a:avLst/>
            <a:gdLst>
              <a:gd name="connsiteX0" fmla="*/ 18194 w 627794"/>
              <a:gd name="connsiteY0" fmla="*/ 0 h 4924926"/>
              <a:gd name="connsiteX1" fmla="*/ 98405 w 627794"/>
              <a:gd name="connsiteY1" fmla="*/ 48126 h 4924926"/>
              <a:gd name="connsiteX2" fmla="*/ 194657 w 627794"/>
              <a:gd name="connsiteY2" fmla="*/ 80210 h 4924926"/>
              <a:gd name="connsiteX3" fmla="*/ 242784 w 627794"/>
              <a:gd name="connsiteY3" fmla="*/ 96253 h 4924926"/>
              <a:gd name="connsiteX4" fmla="*/ 339036 w 627794"/>
              <a:gd name="connsiteY4" fmla="*/ 144379 h 4924926"/>
              <a:gd name="connsiteX5" fmla="*/ 371121 w 627794"/>
              <a:gd name="connsiteY5" fmla="*/ 192505 h 4924926"/>
              <a:gd name="connsiteX6" fmla="*/ 419247 w 627794"/>
              <a:gd name="connsiteY6" fmla="*/ 224589 h 4924926"/>
              <a:gd name="connsiteX7" fmla="*/ 451331 w 627794"/>
              <a:gd name="connsiteY7" fmla="*/ 256674 h 4924926"/>
              <a:gd name="connsiteX8" fmla="*/ 483415 w 627794"/>
              <a:gd name="connsiteY8" fmla="*/ 352926 h 4924926"/>
              <a:gd name="connsiteX9" fmla="*/ 499457 w 627794"/>
              <a:gd name="connsiteY9" fmla="*/ 401053 h 4924926"/>
              <a:gd name="connsiteX10" fmla="*/ 531542 w 627794"/>
              <a:gd name="connsiteY10" fmla="*/ 433137 h 4924926"/>
              <a:gd name="connsiteX11" fmla="*/ 547584 w 627794"/>
              <a:gd name="connsiteY11" fmla="*/ 786063 h 4924926"/>
              <a:gd name="connsiteX12" fmla="*/ 531542 w 627794"/>
              <a:gd name="connsiteY12" fmla="*/ 834189 h 4924926"/>
              <a:gd name="connsiteX13" fmla="*/ 403205 w 627794"/>
              <a:gd name="connsiteY13" fmla="*/ 930442 h 4924926"/>
              <a:gd name="connsiteX14" fmla="*/ 355078 w 627794"/>
              <a:gd name="connsiteY14" fmla="*/ 962526 h 4924926"/>
              <a:gd name="connsiteX15" fmla="*/ 306952 w 627794"/>
              <a:gd name="connsiteY15" fmla="*/ 1058779 h 4924926"/>
              <a:gd name="connsiteX16" fmla="*/ 258826 w 627794"/>
              <a:gd name="connsiteY16" fmla="*/ 1106905 h 4924926"/>
              <a:gd name="connsiteX17" fmla="*/ 226742 w 627794"/>
              <a:gd name="connsiteY17" fmla="*/ 1155032 h 4924926"/>
              <a:gd name="connsiteX18" fmla="*/ 146531 w 627794"/>
              <a:gd name="connsiteY18" fmla="*/ 1219200 h 4924926"/>
              <a:gd name="connsiteX19" fmla="*/ 114447 w 627794"/>
              <a:gd name="connsiteY19" fmla="*/ 1267326 h 4924926"/>
              <a:gd name="connsiteX20" fmla="*/ 34236 w 627794"/>
              <a:gd name="connsiteY20" fmla="*/ 1347537 h 4924926"/>
              <a:gd name="connsiteX21" fmla="*/ 2152 w 627794"/>
              <a:gd name="connsiteY21" fmla="*/ 1443789 h 4924926"/>
              <a:gd name="connsiteX22" fmla="*/ 66321 w 627794"/>
              <a:gd name="connsiteY22" fmla="*/ 1588168 h 4924926"/>
              <a:gd name="connsiteX23" fmla="*/ 82363 w 627794"/>
              <a:gd name="connsiteY23" fmla="*/ 1636295 h 4924926"/>
              <a:gd name="connsiteX24" fmla="*/ 130489 w 627794"/>
              <a:gd name="connsiteY24" fmla="*/ 1748589 h 4924926"/>
              <a:gd name="connsiteX25" fmla="*/ 194657 w 627794"/>
              <a:gd name="connsiteY25" fmla="*/ 1780674 h 4924926"/>
              <a:gd name="connsiteX26" fmla="*/ 242784 w 627794"/>
              <a:gd name="connsiteY26" fmla="*/ 1828800 h 4924926"/>
              <a:gd name="connsiteX27" fmla="*/ 339036 w 627794"/>
              <a:gd name="connsiteY27" fmla="*/ 1892968 h 4924926"/>
              <a:gd name="connsiteX28" fmla="*/ 387163 w 627794"/>
              <a:gd name="connsiteY28" fmla="*/ 1925053 h 4924926"/>
              <a:gd name="connsiteX29" fmla="*/ 435289 w 627794"/>
              <a:gd name="connsiteY29" fmla="*/ 1941095 h 4924926"/>
              <a:gd name="connsiteX30" fmla="*/ 515500 w 627794"/>
              <a:gd name="connsiteY30" fmla="*/ 2005263 h 4924926"/>
              <a:gd name="connsiteX31" fmla="*/ 563626 w 627794"/>
              <a:gd name="connsiteY31" fmla="*/ 2037347 h 4924926"/>
              <a:gd name="connsiteX32" fmla="*/ 595710 w 627794"/>
              <a:gd name="connsiteY32" fmla="*/ 2085474 h 4924926"/>
              <a:gd name="connsiteX33" fmla="*/ 627794 w 627794"/>
              <a:gd name="connsiteY33" fmla="*/ 2181726 h 4924926"/>
              <a:gd name="connsiteX34" fmla="*/ 611752 w 627794"/>
              <a:gd name="connsiteY34" fmla="*/ 2229853 h 4924926"/>
              <a:gd name="connsiteX35" fmla="*/ 451331 w 627794"/>
              <a:gd name="connsiteY35" fmla="*/ 2390274 h 4924926"/>
              <a:gd name="connsiteX36" fmla="*/ 403205 w 627794"/>
              <a:gd name="connsiteY36" fmla="*/ 2422358 h 4924926"/>
              <a:gd name="connsiteX37" fmla="*/ 355078 w 627794"/>
              <a:gd name="connsiteY37" fmla="*/ 2454442 h 4924926"/>
              <a:gd name="connsiteX38" fmla="*/ 306952 w 627794"/>
              <a:gd name="connsiteY38" fmla="*/ 2534653 h 4924926"/>
              <a:gd name="connsiteX39" fmla="*/ 290910 w 627794"/>
              <a:gd name="connsiteY39" fmla="*/ 2582779 h 4924926"/>
              <a:gd name="connsiteX40" fmla="*/ 194657 w 627794"/>
              <a:gd name="connsiteY40" fmla="*/ 2646947 h 4924926"/>
              <a:gd name="connsiteX41" fmla="*/ 114447 w 627794"/>
              <a:gd name="connsiteY41" fmla="*/ 2711116 h 4924926"/>
              <a:gd name="connsiteX42" fmla="*/ 114447 w 627794"/>
              <a:gd name="connsiteY42" fmla="*/ 2919663 h 4924926"/>
              <a:gd name="connsiteX43" fmla="*/ 178615 w 627794"/>
              <a:gd name="connsiteY43" fmla="*/ 2999874 h 4924926"/>
              <a:gd name="connsiteX44" fmla="*/ 210700 w 627794"/>
              <a:gd name="connsiteY44" fmla="*/ 3048000 h 4924926"/>
              <a:gd name="connsiteX45" fmla="*/ 339036 w 627794"/>
              <a:gd name="connsiteY45" fmla="*/ 3112168 h 4924926"/>
              <a:gd name="connsiteX46" fmla="*/ 371121 w 627794"/>
              <a:gd name="connsiteY46" fmla="*/ 3144253 h 4924926"/>
              <a:gd name="connsiteX47" fmla="*/ 499457 w 627794"/>
              <a:gd name="connsiteY47" fmla="*/ 3208421 h 4924926"/>
              <a:gd name="connsiteX48" fmla="*/ 595710 w 627794"/>
              <a:gd name="connsiteY48" fmla="*/ 3240505 h 4924926"/>
              <a:gd name="connsiteX49" fmla="*/ 611752 w 627794"/>
              <a:gd name="connsiteY49" fmla="*/ 3288632 h 4924926"/>
              <a:gd name="connsiteX50" fmla="*/ 531542 w 627794"/>
              <a:gd name="connsiteY50" fmla="*/ 3481137 h 4924926"/>
              <a:gd name="connsiteX51" fmla="*/ 499457 w 627794"/>
              <a:gd name="connsiteY51" fmla="*/ 3513221 h 4924926"/>
              <a:gd name="connsiteX52" fmla="*/ 451331 w 627794"/>
              <a:gd name="connsiteY52" fmla="*/ 3529263 h 4924926"/>
              <a:gd name="connsiteX53" fmla="*/ 322994 w 627794"/>
              <a:gd name="connsiteY53" fmla="*/ 3577389 h 4924926"/>
              <a:gd name="connsiteX54" fmla="*/ 290910 w 627794"/>
              <a:gd name="connsiteY54" fmla="*/ 3609474 h 4924926"/>
              <a:gd name="connsiteX55" fmla="*/ 194657 w 627794"/>
              <a:gd name="connsiteY55" fmla="*/ 3641558 h 4924926"/>
              <a:gd name="connsiteX56" fmla="*/ 98405 w 627794"/>
              <a:gd name="connsiteY56" fmla="*/ 3705726 h 4924926"/>
              <a:gd name="connsiteX57" fmla="*/ 34236 w 627794"/>
              <a:gd name="connsiteY57" fmla="*/ 3785937 h 4924926"/>
              <a:gd name="connsiteX58" fmla="*/ 50278 w 627794"/>
              <a:gd name="connsiteY58" fmla="*/ 3994484 h 4924926"/>
              <a:gd name="connsiteX59" fmla="*/ 98405 w 627794"/>
              <a:gd name="connsiteY59" fmla="*/ 4074695 h 4924926"/>
              <a:gd name="connsiteX60" fmla="*/ 194657 w 627794"/>
              <a:gd name="connsiteY60" fmla="*/ 4203032 h 4924926"/>
              <a:gd name="connsiteX61" fmla="*/ 242784 w 627794"/>
              <a:gd name="connsiteY61" fmla="*/ 4219074 h 4924926"/>
              <a:gd name="connsiteX62" fmla="*/ 355078 w 627794"/>
              <a:gd name="connsiteY62" fmla="*/ 4283242 h 4924926"/>
              <a:gd name="connsiteX63" fmla="*/ 403205 w 627794"/>
              <a:gd name="connsiteY63" fmla="*/ 4299284 h 4924926"/>
              <a:gd name="connsiteX64" fmla="*/ 483415 w 627794"/>
              <a:gd name="connsiteY64" fmla="*/ 4363453 h 4924926"/>
              <a:gd name="connsiteX65" fmla="*/ 547584 w 627794"/>
              <a:gd name="connsiteY65" fmla="*/ 4507832 h 4924926"/>
              <a:gd name="connsiteX66" fmla="*/ 531542 w 627794"/>
              <a:gd name="connsiteY66" fmla="*/ 4588042 h 4924926"/>
              <a:gd name="connsiteX67" fmla="*/ 515500 w 627794"/>
              <a:gd name="connsiteY67" fmla="*/ 4636168 h 4924926"/>
              <a:gd name="connsiteX68" fmla="*/ 419247 w 627794"/>
              <a:gd name="connsiteY68" fmla="*/ 4668253 h 4924926"/>
              <a:gd name="connsiteX69" fmla="*/ 322994 w 627794"/>
              <a:gd name="connsiteY69" fmla="*/ 4716379 h 4924926"/>
              <a:gd name="connsiteX70" fmla="*/ 194657 w 627794"/>
              <a:gd name="connsiteY70" fmla="*/ 4812632 h 4924926"/>
              <a:gd name="connsiteX71" fmla="*/ 130489 w 627794"/>
              <a:gd name="connsiteY71" fmla="*/ 4892842 h 4924926"/>
              <a:gd name="connsiteX72" fmla="*/ 82363 w 627794"/>
              <a:gd name="connsiteY72" fmla="*/ 4876800 h 4924926"/>
              <a:gd name="connsiteX73" fmla="*/ 66321 w 627794"/>
              <a:gd name="connsiteY73" fmla="*/ 4828674 h 4924926"/>
              <a:gd name="connsiteX74" fmla="*/ 146531 w 627794"/>
              <a:gd name="connsiteY74" fmla="*/ 4908884 h 4924926"/>
              <a:gd name="connsiteX75" fmla="*/ 194657 w 627794"/>
              <a:gd name="connsiteY75" fmla="*/ 4924926 h 4924926"/>
              <a:gd name="connsiteX76" fmla="*/ 242784 w 627794"/>
              <a:gd name="connsiteY76" fmla="*/ 4892842 h 4924926"/>
              <a:gd name="connsiteX77" fmla="*/ 371121 w 627794"/>
              <a:gd name="connsiteY77" fmla="*/ 4860758 h 4924926"/>
              <a:gd name="connsiteX78" fmla="*/ 50278 w 627794"/>
              <a:gd name="connsiteY78" fmla="*/ 4844716 h 4924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627794" h="4924926">
                <a:moveTo>
                  <a:pt x="18194" y="0"/>
                </a:moveTo>
                <a:cubicBezTo>
                  <a:pt x="44931" y="16042"/>
                  <a:pt x="70019" y="35224"/>
                  <a:pt x="98405" y="48126"/>
                </a:cubicBezTo>
                <a:cubicBezTo>
                  <a:pt x="129193" y="62121"/>
                  <a:pt x="162573" y="69515"/>
                  <a:pt x="194657" y="80210"/>
                </a:cubicBezTo>
                <a:cubicBezTo>
                  <a:pt x="210699" y="85558"/>
                  <a:pt x="228714" y="86873"/>
                  <a:pt x="242784" y="96253"/>
                </a:cubicBezTo>
                <a:cubicBezTo>
                  <a:pt x="304980" y="137717"/>
                  <a:pt x="272619" y="122240"/>
                  <a:pt x="339036" y="144379"/>
                </a:cubicBezTo>
                <a:cubicBezTo>
                  <a:pt x="349731" y="160421"/>
                  <a:pt x="357488" y="178872"/>
                  <a:pt x="371121" y="192505"/>
                </a:cubicBezTo>
                <a:cubicBezTo>
                  <a:pt x="384754" y="206138"/>
                  <a:pt x="404192" y="212545"/>
                  <a:pt x="419247" y="224589"/>
                </a:cubicBezTo>
                <a:cubicBezTo>
                  <a:pt x="431057" y="234037"/>
                  <a:pt x="440636" y="245979"/>
                  <a:pt x="451331" y="256674"/>
                </a:cubicBezTo>
                <a:lnTo>
                  <a:pt x="483415" y="352926"/>
                </a:lnTo>
                <a:cubicBezTo>
                  <a:pt x="488762" y="368968"/>
                  <a:pt x="487500" y="389096"/>
                  <a:pt x="499457" y="401053"/>
                </a:cubicBezTo>
                <a:lnTo>
                  <a:pt x="531542" y="433137"/>
                </a:lnTo>
                <a:cubicBezTo>
                  <a:pt x="558048" y="645188"/>
                  <a:pt x="581427" y="633768"/>
                  <a:pt x="547584" y="786063"/>
                </a:cubicBezTo>
                <a:cubicBezTo>
                  <a:pt x="543916" y="802570"/>
                  <a:pt x="540242" y="819689"/>
                  <a:pt x="531542" y="834189"/>
                </a:cubicBezTo>
                <a:cubicBezTo>
                  <a:pt x="511758" y="867162"/>
                  <a:pt x="411168" y="925133"/>
                  <a:pt x="403205" y="930442"/>
                </a:cubicBezTo>
                <a:lnTo>
                  <a:pt x="355078" y="962526"/>
                </a:lnTo>
                <a:cubicBezTo>
                  <a:pt x="339000" y="1010760"/>
                  <a:pt x="341506" y="1017315"/>
                  <a:pt x="306952" y="1058779"/>
                </a:cubicBezTo>
                <a:cubicBezTo>
                  <a:pt x="292428" y="1076207"/>
                  <a:pt x="273350" y="1089476"/>
                  <a:pt x="258826" y="1106905"/>
                </a:cubicBezTo>
                <a:cubicBezTo>
                  <a:pt x="246483" y="1121717"/>
                  <a:pt x="238786" y="1139977"/>
                  <a:pt x="226742" y="1155032"/>
                </a:cubicBezTo>
                <a:cubicBezTo>
                  <a:pt x="200620" y="1187685"/>
                  <a:pt x="182262" y="1195379"/>
                  <a:pt x="146531" y="1219200"/>
                </a:cubicBezTo>
                <a:cubicBezTo>
                  <a:pt x="135836" y="1235242"/>
                  <a:pt x="127143" y="1252816"/>
                  <a:pt x="114447" y="1267326"/>
                </a:cubicBezTo>
                <a:cubicBezTo>
                  <a:pt x="89548" y="1295782"/>
                  <a:pt x="34236" y="1347537"/>
                  <a:pt x="34236" y="1347537"/>
                </a:cubicBezTo>
                <a:cubicBezTo>
                  <a:pt x="23541" y="1379621"/>
                  <a:pt x="-8543" y="1411705"/>
                  <a:pt x="2152" y="1443789"/>
                </a:cubicBezTo>
                <a:cubicBezTo>
                  <a:pt x="40333" y="1558333"/>
                  <a:pt x="15476" y="1511902"/>
                  <a:pt x="66321" y="1588168"/>
                </a:cubicBezTo>
                <a:cubicBezTo>
                  <a:pt x="71668" y="1604210"/>
                  <a:pt x="77717" y="1620036"/>
                  <a:pt x="82363" y="1636295"/>
                </a:cubicBezTo>
                <a:cubicBezTo>
                  <a:pt x="94297" y="1678065"/>
                  <a:pt x="93857" y="1718062"/>
                  <a:pt x="130489" y="1748589"/>
                </a:cubicBezTo>
                <a:cubicBezTo>
                  <a:pt x="148860" y="1763899"/>
                  <a:pt x="175197" y="1766774"/>
                  <a:pt x="194657" y="1780674"/>
                </a:cubicBezTo>
                <a:cubicBezTo>
                  <a:pt x="213118" y="1793861"/>
                  <a:pt x="224876" y="1814872"/>
                  <a:pt x="242784" y="1828800"/>
                </a:cubicBezTo>
                <a:cubicBezTo>
                  <a:pt x="273222" y="1852474"/>
                  <a:pt x="306952" y="1871579"/>
                  <a:pt x="339036" y="1892968"/>
                </a:cubicBezTo>
                <a:cubicBezTo>
                  <a:pt x="355078" y="1903663"/>
                  <a:pt x="368872" y="1918956"/>
                  <a:pt x="387163" y="1925053"/>
                </a:cubicBezTo>
                <a:cubicBezTo>
                  <a:pt x="403205" y="1930400"/>
                  <a:pt x="420164" y="1933533"/>
                  <a:pt x="435289" y="1941095"/>
                </a:cubicBezTo>
                <a:cubicBezTo>
                  <a:pt x="501120" y="1974011"/>
                  <a:pt x="465765" y="1965475"/>
                  <a:pt x="515500" y="2005263"/>
                </a:cubicBezTo>
                <a:cubicBezTo>
                  <a:pt x="530555" y="2017307"/>
                  <a:pt x="547584" y="2026652"/>
                  <a:pt x="563626" y="2037347"/>
                </a:cubicBezTo>
                <a:cubicBezTo>
                  <a:pt x="574321" y="2053389"/>
                  <a:pt x="587880" y="2067855"/>
                  <a:pt x="595710" y="2085474"/>
                </a:cubicBezTo>
                <a:cubicBezTo>
                  <a:pt x="609445" y="2116379"/>
                  <a:pt x="627794" y="2181726"/>
                  <a:pt x="627794" y="2181726"/>
                </a:cubicBezTo>
                <a:cubicBezTo>
                  <a:pt x="622447" y="2197768"/>
                  <a:pt x="619964" y="2215071"/>
                  <a:pt x="611752" y="2229853"/>
                </a:cubicBezTo>
                <a:cubicBezTo>
                  <a:pt x="548843" y="2343090"/>
                  <a:pt x="557019" y="2319815"/>
                  <a:pt x="451331" y="2390274"/>
                </a:cubicBezTo>
                <a:lnTo>
                  <a:pt x="403205" y="2422358"/>
                </a:lnTo>
                <a:lnTo>
                  <a:pt x="355078" y="2454442"/>
                </a:lnTo>
                <a:cubicBezTo>
                  <a:pt x="309634" y="2590774"/>
                  <a:pt x="373013" y="2424550"/>
                  <a:pt x="306952" y="2534653"/>
                </a:cubicBezTo>
                <a:cubicBezTo>
                  <a:pt x="298252" y="2549153"/>
                  <a:pt x="302867" y="2570822"/>
                  <a:pt x="290910" y="2582779"/>
                </a:cubicBezTo>
                <a:cubicBezTo>
                  <a:pt x="263644" y="2610045"/>
                  <a:pt x="221923" y="2619680"/>
                  <a:pt x="194657" y="2646947"/>
                </a:cubicBezTo>
                <a:cubicBezTo>
                  <a:pt x="148940" y="2692665"/>
                  <a:pt x="175158" y="2670642"/>
                  <a:pt x="114447" y="2711116"/>
                </a:cubicBezTo>
                <a:cubicBezTo>
                  <a:pt x="85720" y="2797296"/>
                  <a:pt x="83026" y="2783505"/>
                  <a:pt x="114447" y="2919663"/>
                </a:cubicBezTo>
                <a:cubicBezTo>
                  <a:pt x="122453" y="2954356"/>
                  <a:pt x="158368" y="2974566"/>
                  <a:pt x="178615" y="2999874"/>
                </a:cubicBezTo>
                <a:cubicBezTo>
                  <a:pt x="190659" y="3014929"/>
                  <a:pt x="194905" y="3036944"/>
                  <a:pt x="210700" y="3048000"/>
                </a:cubicBezTo>
                <a:cubicBezTo>
                  <a:pt x="249882" y="3075427"/>
                  <a:pt x="305216" y="3078348"/>
                  <a:pt x="339036" y="3112168"/>
                </a:cubicBezTo>
                <a:cubicBezTo>
                  <a:pt x="349731" y="3122863"/>
                  <a:pt x="359310" y="3134804"/>
                  <a:pt x="371121" y="3144253"/>
                </a:cubicBezTo>
                <a:cubicBezTo>
                  <a:pt x="415706" y="3179921"/>
                  <a:pt x="442420" y="3187681"/>
                  <a:pt x="499457" y="3208421"/>
                </a:cubicBezTo>
                <a:cubicBezTo>
                  <a:pt x="531241" y="3219979"/>
                  <a:pt x="595710" y="3240505"/>
                  <a:pt x="595710" y="3240505"/>
                </a:cubicBezTo>
                <a:cubicBezTo>
                  <a:pt x="601057" y="3256547"/>
                  <a:pt x="611752" y="3271722"/>
                  <a:pt x="611752" y="3288632"/>
                </a:cubicBezTo>
                <a:cubicBezTo>
                  <a:pt x="611752" y="3365863"/>
                  <a:pt x="587219" y="3425462"/>
                  <a:pt x="531542" y="3481137"/>
                </a:cubicBezTo>
                <a:cubicBezTo>
                  <a:pt x="520847" y="3491832"/>
                  <a:pt x="512426" y="3505439"/>
                  <a:pt x="499457" y="3513221"/>
                </a:cubicBezTo>
                <a:cubicBezTo>
                  <a:pt x="484957" y="3521921"/>
                  <a:pt x="467164" y="3523326"/>
                  <a:pt x="451331" y="3529263"/>
                </a:cubicBezTo>
                <a:cubicBezTo>
                  <a:pt x="297884" y="3586806"/>
                  <a:pt x="432227" y="3540979"/>
                  <a:pt x="322994" y="3577389"/>
                </a:cubicBezTo>
                <a:cubicBezTo>
                  <a:pt x="312299" y="3588084"/>
                  <a:pt x="304438" y="3602710"/>
                  <a:pt x="290910" y="3609474"/>
                </a:cubicBezTo>
                <a:cubicBezTo>
                  <a:pt x="260661" y="3624599"/>
                  <a:pt x="194657" y="3641558"/>
                  <a:pt x="194657" y="3641558"/>
                </a:cubicBezTo>
                <a:cubicBezTo>
                  <a:pt x="162573" y="3662947"/>
                  <a:pt x="119794" y="3673642"/>
                  <a:pt x="98405" y="3705726"/>
                </a:cubicBezTo>
                <a:cubicBezTo>
                  <a:pt x="57931" y="3766438"/>
                  <a:pt x="79954" y="3740220"/>
                  <a:pt x="34236" y="3785937"/>
                </a:cubicBezTo>
                <a:cubicBezTo>
                  <a:pt x="39583" y="3855453"/>
                  <a:pt x="41630" y="3925301"/>
                  <a:pt x="50278" y="3994484"/>
                </a:cubicBezTo>
                <a:cubicBezTo>
                  <a:pt x="57946" y="4055826"/>
                  <a:pt x="66133" y="4031666"/>
                  <a:pt x="98405" y="4074695"/>
                </a:cubicBezTo>
                <a:cubicBezTo>
                  <a:pt x="104914" y="4083374"/>
                  <a:pt x="161214" y="4182966"/>
                  <a:pt x="194657" y="4203032"/>
                </a:cubicBezTo>
                <a:cubicBezTo>
                  <a:pt x="209157" y="4211732"/>
                  <a:pt x="227241" y="4212413"/>
                  <a:pt x="242784" y="4219074"/>
                </a:cubicBezTo>
                <a:cubicBezTo>
                  <a:pt x="439658" y="4303448"/>
                  <a:pt x="193966" y="4202687"/>
                  <a:pt x="355078" y="4283242"/>
                </a:cubicBezTo>
                <a:cubicBezTo>
                  <a:pt x="370203" y="4290804"/>
                  <a:pt x="387163" y="4293937"/>
                  <a:pt x="403205" y="4299284"/>
                </a:cubicBezTo>
                <a:cubicBezTo>
                  <a:pt x="420209" y="4310620"/>
                  <a:pt x="471985" y="4340592"/>
                  <a:pt x="483415" y="4363453"/>
                </a:cubicBezTo>
                <a:cubicBezTo>
                  <a:pt x="597963" y="4592547"/>
                  <a:pt x="453205" y="4366261"/>
                  <a:pt x="547584" y="4507832"/>
                </a:cubicBezTo>
                <a:cubicBezTo>
                  <a:pt x="542237" y="4534569"/>
                  <a:pt x="538155" y="4561590"/>
                  <a:pt x="531542" y="4588042"/>
                </a:cubicBezTo>
                <a:cubicBezTo>
                  <a:pt x="527441" y="4604447"/>
                  <a:pt x="529260" y="4626339"/>
                  <a:pt x="515500" y="4636168"/>
                </a:cubicBezTo>
                <a:cubicBezTo>
                  <a:pt x="487980" y="4655825"/>
                  <a:pt x="447387" y="4649493"/>
                  <a:pt x="419247" y="4668253"/>
                </a:cubicBezTo>
                <a:cubicBezTo>
                  <a:pt x="357051" y="4709717"/>
                  <a:pt x="389412" y="4694240"/>
                  <a:pt x="322994" y="4716379"/>
                </a:cubicBezTo>
                <a:cubicBezTo>
                  <a:pt x="214157" y="4788937"/>
                  <a:pt x="254008" y="4753281"/>
                  <a:pt x="194657" y="4812632"/>
                </a:cubicBezTo>
                <a:cubicBezTo>
                  <a:pt x="182144" y="4850170"/>
                  <a:pt x="181709" y="4884305"/>
                  <a:pt x="130489" y="4892842"/>
                </a:cubicBezTo>
                <a:cubicBezTo>
                  <a:pt x="113809" y="4895622"/>
                  <a:pt x="98405" y="4882147"/>
                  <a:pt x="82363" y="4876800"/>
                </a:cubicBezTo>
                <a:cubicBezTo>
                  <a:pt x="77016" y="4860758"/>
                  <a:pt x="51196" y="4836236"/>
                  <a:pt x="66321" y="4828674"/>
                </a:cubicBezTo>
                <a:cubicBezTo>
                  <a:pt x="95937" y="4813866"/>
                  <a:pt x="138304" y="4902303"/>
                  <a:pt x="146531" y="4908884"/>
                </a:cubicBezTo>
                <a:cubicBezTo>
                  <a:pt x="159735" y="4919447"/>
                  <a:pt x="178615" y="4919579"/>
                  <a:pt x="194657" y="4924926"/>
                </a:cubicBezTo>
                <a:cubicBezTo>
                  <a:pt x="210699" y="4914231"/>
                  <a:pt x="225539" y="4901464"/>
                  <a:pt x="242784" y="4892842"/>
                </a:cubicBezTo>
                <a:cubicBezTo>
                  <a:pt x="275671" y="4876399"/>
                  <a:pt x="340612" y="4866860"/>
                  <a:pt x="371121" y="4860758"/>
                </a:cubicBezTo>
                <a:cubicBezTo>
                  <a:pt x="168280" y="4838220"/>
                  <a:pt x="275164" y="4844716"/>
                  <a:pt x="50278" y="4844716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76200" y="4540256"/>
            <a:ext cx="3914192" cy="641344"/>
          </a:xfrm>
          <a:prstGeom prst="roundRect">
            <a:avLst/>
          </a:prstGeom>
          <a:noFill/>
          <a:ln w="476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724400" y="4664072"/>
            <a:ext cx="4191000" cy="593728"/>
          </a:xfrm>
          <a:prstGeom prst="roundRect">
            <a:avLst/>
          </a:prstGeom>
          <a:noFill/>
          <a:ln w="476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80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200" b="1" dirty="0" smtClean="0"/>
              <a:t>Unstructured Synchronization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66800"/>
            <a:ext cx="9296400" cy="5486400"/>
          </a:xfrm>
        </p:spPr>
        <p:txBody>
          <a:bodyPr>
            <a:normAutofit/>
          </a:bodyPr>
          <a:lstStyle/>
          <a:p>
            <a:r>
              <a:rPr lang="en-US" dirty="0" smtClean="0"/>
              <a:t>Many programs (libraries) use unstructured synchronization</a:t>
            </a:r>
          </a:p>
          <a:p>
            <a:pPr lvl="1"/>
            <a:r>
              <a:rPr lang="en-US" dirty="0" smtClean="0"/>
              <a:t>E.g., non-blocking, wait-free constructs</a:t>
            </a:r>
          </a:p>
          <a:p>
            <a:pPr lvl="1"/>
            <a:r>
              <a:rPr lang="en-US" dirty="0" smtClean="0"/>
              <a:t>Arbitrary synchronization races</a:t>
            </a:r>
          </a:p>
          <a:p>
            <a:pPr lvl="1"/>
            <a:r>
              <a:rPr lang="en-US" dirty="0" smtClean="0"/>
              <a:t>Several reads and writes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/>
              <a:t>Data ordered by such </a:t>
            </a:r>
            <a:r>
              <a:rPr lang="en-US" dirty="0" smtClean="0"/>
              <a:t>synchronization may still be disciplined</a:t>
            </a:r>
            <a:endParaRPr lang="en-US" dirty="0"/>
          </a:p>
          <a:p>
            <a:pPr lvl="1"/>
            <a:r>
              <a:rPr lang="en-US" dirty="0" smtClean="0"/>
              <a:t>Use static or signature </a:t>
            </a:r>
            <a:r>
              <a:rPr lang="en-US" dirty="0"/>
              <a:t>driven self-invalidations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smtClean="0"/>
              <a:t>But what about synchronization accesses?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54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Memory model: Sequential consistency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What to invalidate, when to invalidate?</a:t>
            </a:r>
            <a:endParaRPr lang="en-US" dirty="0"/>
          </a:p>
          <a:p>
            <a:pPr lvl="1"/>
            <a:r>
              <a:rPr lang="en-US" dirty="0" smtClean="0"/>
              <a:t>Every read? </a:t>
            </a:r>
          </a:p>
          <a:p>
            <a:pPr lvl="1"/>
            <a:r>
              <a:rPr lang="en-US" dirty="0" smtClean="0"/>
              <a:t>Every read to non-registered state</a:t>
            </a:r>
          </a:p>
          <a:p>
            <a:pPr lvl="1"/>
            <a:r>
              <a:rPr lang="en-US" dirty="0" smtClean="0"/>
              <a:t>Register read (to enable future hits)</a:t>
            </a:r>
          </a:p>
          <a:p>
            <a:endParaRPr lang="en-US" dirty="0" smtClean="0"/>
          </a:p>
          <a:p>
            <a:r>
              <a:rPr lang="en-US" dirty="0" smtClean="0"/>
              <a:t>Concurrent readers?</a:t>
            </a:r>
          </a:p>
          <a:p>
            <a:pPr lvl="1"/>
            <a:r>
              <a:rPr lang="en-US" dirty="0" smtClean="0"/>
              <a:t>Back off (delay) read registration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Unstructured Synchronization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914400" y="2743200"/>
            <a:ext cx="1447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9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Unstructured Synch: Execution Time (64 cores)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-16038" y="2267679"/>
            <a:ext cx="9176076" cy="2322643"/>
            <a:chOff x="0" y="2343704"/>
            <a:chExt cx="9176076" cy="232264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343704"/>
              <a:ext cx="9176076" cy="2322643"/>
            </a:xfrm>
            <a:prstGeom prst="rect">
              <a:avLst/>
            </a:prstGeom>
          </p:spPr>
        </p:pic>
        <p:cxnSp>
          <p:nvCxnSpPr>
            <p:cNvPr id="6" name="Straight Connector 5"/>
            <p:cNvCxnSpPr/>
            <p:nvPr/>
          </p:nvCxnSpPr>
          <p:spPr>
            <a:xfrm>
              <a:off x="4069951" y="2426359"/>
              <a:ext cx="0" cy="1520915"/>
            </a:xfrm>
            <a:prstGeom prst="line">
              <a:avLst/>
            </a:prstGeom>
            <a:ln w="3175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7680279" y="2426359"/>
              <a:ext cx="0" cy="1520915"/>
            </a:xfrm>
            <a:prstGeom prst="line">
              <a:avLst/>
            </a:prstGeom>
            <a:ln w="3175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304800" y="5410200"/>
            <a:ext cx="88310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err="1" smtClean="0">
                <a:latin typeface="Arial Narrow" panose="020B0606020202030204" pitchFamily="34" charset="0"/>
              </a:rPr>
              <a:t>DeNovoSync</a:t>
            </a:r>
            <a:r>
              <a:rPr lang="en-US" sz="2600" b="1" dirty="0" smtClean="0">
                <a:latin typeface="Arial Narrow" panose="020B0606020202030204" pitchFamily="34" charset="0"/>
              </a:rPr>
              <a:t> reduces execution time by 28% over MESI (max 49%)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88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Unstructured Synch: Network Traffic (64 cores)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1676400"/>
            <a:ext cx="9144000" cy="2395243"/>
            <a:chOff x="0" y="2259706"/>
            <a:chExt cx="9144000" cy="239524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259706"/>
              <a:ext cx="9144000" cy="2395243"/>
            </a:xfrm>
            <a:prstGeom prst="rect">
              <a:avLst/>
            </a:prstGeom>
          </p:spPr>
        </p:pic>
        <p:cxnSp>
          <p:nvCxnSpPr>
            <p:cNvPr id="8" name="Straight Connector 7"/>
            <p:cNvCxnSpPr/>
            <p:nvPr/>
          </p:nvCxnSpPr>
          <p:spPr>
            <a:xfrm>
              <a:off x="4039349" y="2411060"/>
              <a:ext cx="0" cy="1520915"/>
            </a:xfrm>
            <a:prstGeom prst="line">
              <a:avLst/>
            </a:prstGeom>
            <a:ln w="3175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680884" y="2411060"/>
              <a:ext cx="0" cy="1520915"/>
            </a:xfrm>
            <a:prstGeom prst="line">
              <a:avLst/>
            </a:prstGeom>
            <a:ln w="3175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38930" y="4267200"/>
            <a:ext cx="9181270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err="1" smtClean="0">
                <a:latin typeface="Arial Narrow" panose="020B0606020202030204" pitchFamily="34" charset="0"/>
              </a:rPr>
              <a:t>DeNovo</a:t>
            </a:r>
            <a:r>
              <a:rPr lang="en-US" sz="2600" b="1" dirty="0" smtClean="0">
                <a:latin typeface="Arial Narrow" panose="020B0606020202030204" pitchFamily="34" charset="0"/>
              </a:rPr>
              <a:t> reduces traffic by 44% vs. MESI (max 61%) for 11 of 12 cases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600" b="1" dirty="0" smtClean="0">
                <a:latin typeface="Arial Narrow" panose="020B0606020202030204" pitchFamily="34" charset="0"/>
              </a:rPr>
              <a:t>Centralized barrier</a:t>
            </a:r>
          </a:p>
          <a:p>
            <a:pPr marL="800100" lvl="1" indent="-342900">
              <a:buFont typeface="Arial" panose="020B0604020202020204" pitchFamily="34" charset="0"/>
              <a:buChar char="–"/>
            </a:pPr>
            <a:r>
              <a:rPr lang="en-US" sz="2400" b="1" dirty="0" smtClean="0">
                <a:latin typeface="Arial Narrow" panose="020B0606020202030204" pitchFamily="34" charset="0"/>
              </a:rPr>
              <a:t>Many concurrent readers hurt </a:t>
            </a:r>
            <a:r>
              <a:rPr lang="en-US" sz="2400" b="1" dirty="0" err="1" smtClean="0">
                <a:latin typeface="Arial Narrow" panose="020B0606020202030204" pitchFamily="34" charset="0"/>
              </a:rPr>
              <a:t>DeNovo</a:t>
            </a:r>
            <a:r>
              <a:rPr lang="en-US" sz="2400" b="1" dirty="0" smtClean="0">
                <a:latin typeface="Arial Narrow" panose="020B0606020202030204" pitchFamily="34" charset="0"/>
              </a:rPr>
              <a:t> (and MESI)</a:t>
            </a:r>
          </a:p>
          <a:p>
            <a:pPr marL="800100" lvl="1" indent="-342900">
              <a:buFont typeface="Arial" panose="020B0604020202020204" pitchFamily="34" charset="0"/>
              <a:buChar char="–"/>
            </a:pPr>
            <a:r>
              <a:rPr lang="en-US" sz="2400" b="1" dirty="0" smtClean="0">
                <a:latin typeface="Arial Narrow" panose="020B0606020202030204" pitchFamily="34" charset="0"/>
              </a:rPr>
              <a:t>Should use tree barrier even with MESI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79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Milestones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568" y="1045666"/>
            <a:ext cx="4068743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b="1" dirty="0" smtClean="0">
                <a:latin typeface="Arial Narrow" panose="020B0606020202030204" pitchFamily="34" charset="0"/>
              </a:rPr>
              <a:t>Software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DPJ: Determinism </a:t>
            </a:r>
          </a:p>
          <a:p>
            <a:r>
              <a:rPr lang="en-US" sz="2600" b="1" dirty="0">
                <a:solidFill>
                  <a:srgbClr val="D25000"/>
                </a:solidFill>
                <a:latin typeface="Arial Narrow" panose="020B0606020202030204" pitchFamily="34" charset="0"/>
              </a:rPr>
              <a:t> 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                   </a:t>
            </a:r>
            <a:r>
              <a:rPr lang="en-US" sz="2600" b="1" dirty="0" smtClean="0">
                <a:latin typeface="Arial Narrow" panose="020B0606020202030204" pitchFamily="34" charset="0"/>
              </a:rPr>
              <a:t>OOPSLA’09</a:t>
            </a:r>
            <a:endParaRPr lang="en-US" sz="2600" b="1" dirty="0">
              <a:latin typeface="Arial Narrow" panose="020B0606020202030204" pitchFamily="34" charset="0"/>
            </a:endParaRP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Disciplined 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non-determinism</a:t>
            </a:r>
            <a:r>
              <a:rPr lang="en-US" sz="2600" b="1" dirty="0" smtClean="0">
                <a:latin typeface="Arial Narrow" panose="020B0606020202030204" pitchFamily="34" charset="0"/>
              </a:rPr>
              <a:t> </a:t>
            </a:r>
          </a:p>
          <a:p>
            <a:pPr lvl="3"/>
            <a:r>
              <a:rPr lang="en-US" sz="2600" b="1" dirty="0" smtClean="0">
                <a:latin typeface="Arial Narrow" panose="020B0606020202030204" pitchFamily="34" charset="0"/>
              </a:rPr>
              <a:t>		POPL’11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Unstructured synchronization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Legacy, OS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24400" y="1068824"/>
            <a:ext cx="48006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latin typeface="Arial Narrow" panose="020B0606020202030204" pitchFamily="34" charset="0"/>
              </a:rPr>
              <a:t>Hardware</a:t>
            </a:r>
          </a:p>
          <a:p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	Coherence, Consistency,</a:t>
            </a: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	Communication</a:t>
            </a:r>
          </a:p>
          <a:p>
            <a:pPr lvl="2"/>
            <a:r>
              <a:rPr lang="en-US" sz="2600" b="1" dirty="0" smtClean="0">
                <a:latin typeface="Arial Narrow" panose="020B0606020202030204" pitchFamily="34" charset="0"/>
              </a:rPr>
              <a:t>PACT’11 best paper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DeNovoND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>
                <a:latin typeface="Arial Narrow" panose="020B0606020202030204" pitchFamily="34" charset="0"/>
              </a:rPr>
              <a:t>	</a:t>
            </a:r>
            <a:r>
              <a:rPr lang="en-US" sz="2600" b="1" dirty="0" smtClean="0">
                <a:latin typeface="Arial Narrow" panose="020B0606020202030204" pitchFamily="34" charset="0"/>
              </a:rPr>
              <a:t>ASPLOS’13 &amp;</a:t>
            </a:r>
          </a:p>
          <a:p>
            <a:r>
              <a:rPr lang="en-US" sz="2600" b="1" dirty="0">
                <a:latin typeface="Arial Narrow" panose="020B0606020202030204" pitchFamily="34" charset="0"/>
              </a:rPr>
              <a:t>	</a:t>
            </a:r>
            <a:r>
              <a:rPr lang="en-US" sz="2600" b="1" dirty="0" smtClean="0">
                <a:latin typeface="Arial Narrow" panose="020B0606020202030204" pitchFamily="34" charset="0"/>
              </a:rPr>
              <a:t>IEEE Micro top picks’14</a:t>
            </a:r>
            <a:endParaRPr lang="en-US" sz="2600" b="1" dirty="0" smtClean="0">
              <a:solidFill>
                <a:srgbClr val="D25000"/>
              </a:solidFill>
              <a:latin typeface="Arial Narrow" panose="020B0606020202030204" pitchFamily="34" charset="0"/>
            </a:endParaRPr>
          </a:p>
          <a:p>
            <a:r>
              <a:rPr lang="en-US" sz="2600" b="1" dirty="0" err="1" smtClean="0">
                <a:solidFill>
                  <a:srgbClr val="D25000"/>
                </a:solidFill>
                <a:latin typeface="Arial Narrow" panose="020B0606020202030204" pitchFamily="34" charset="0"/>
              </a:rPr>
              <a:t>DeNovoSynch</a:t>
            </a:r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 </a:t>
            </a:r>
            <a:r>
              <a:rPr lang="en-US" sz="2600" b="1" dirty="0" smtClean="0">
                <a:latin typeface="Arial Narrow" panose="020B0606020202030204" pitchFamily="34" charset="0"/>
              </a:rPr>
              <a:t>(in review)</a:t>
            </a:r>
          </a:p>
          <a:p>
            <a:endParaRPr lang="en-US" sz="2600" b="1" dirty="0" smtClean="0">
              <a:latin typeface="Arial Narrow" panose="020B0606020202030204" pitchFamily="34" charset="0"/>
            </a:endParaRPr>
          </a:p>
          <a:p>
            <a:r>
              <a:rPr lang="en-US" sz="2600" b="1" dirty="0" smtClean="0">
                <a:latin typeface="Arial Narrow" panose="020B0606020202030204" pitchFamily="34" charset="0"/>
              </a:rPr>
              <a:t>Ongoing</a:t>
            </a:r>
          </a:p>
          <a:p>
            <a:endParaRPr lang="en-US" sz="2600" b="1" dirty="0">
              <a:latin typeface="Arial Narrow" panose="020B0606020202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400" y="6248400"/>
            <a:ext cx="7924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A language-oblivious virtual ISA</a:t>
            </a:r>
            <a:endParaRPr lang="en-US" sz="2600" b="1" dirty="0">
              <a:solidFill>
                <a:srgbClr val="D25000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40423" y="5754469"/>
            <a:ext cx="52515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D25000"/>
                </a:solidFill>
                <a:latin typeface="Arial Narrow" panose="020B0606020202030204" pitchFamily="34" charset="0"/>
              </a:rPr>
              <a:t>+ Storage</a:t>
            </a:r>
          </a:p>
        </p:txBody>
      </p:sp>
      <p:sp>
        <p:nvSpPr>
          <p:cNvPr id="20" name="Freeform 19"/>
          <p:cNvSpPr/>
          <p:nvPr/>
        </p:nvSpPr>
        <p:spPr>
          <a:xfrm>
            <a:off x="3962400" y="1363579"/>
            <a:ext cx="627794" cy="4924926"/>
          </a:xfrm>
          <a:custGeom>
            <a:avLst/>
            <a:gdLst>
              <a:gd name="connsiteX0" fmla="*/ 18194 w 627794"/>
              <a:gd name="connsiteY0" fmla="*/ 0 h 4924926"/>
              <a:gd name="connsiteX1" fmla="*/ 98405 w 627794"/>
              <a:gd name="connsiteY1" fmla="*/ 48126 h 4924926"/>
              <a:gd name="connsiteX2" fmla="*/ 194657 w 627794"/>
              <a:gd name="connsiteY2" fmla="*/ 80210 h 4924926"/>
              <a:gd name="connsiteX3" fmla="*/ 242784 w 627794"/>
              <a:gd name="connsiteY3" fmla="*/ 96253 h 4924926"/>
              <a:gd name="connsiteX4" fmla="*/ 339036 w 627794"/>
              <a:gd name="connsiteY4" fmla="*/ 144379 h 4924926"/>
              <a:gd name="connsiteX5" fmla="*/ 371121 w 627794"/>
              <a:gd name="connsiteY5" fmla="*/ 192505 h 4924926"/>
              <a:gd name="connsiteX6" fmla="*/ 419247 w 627794"/>
              <a:gd name="connsiteY6" fmla="*/ 224589 h 4924926"/>
              <a:gd name="connsiteX7" fmla="*/ 451331 w 627794"/>
              <a:gd name="connsiteY7" fmla="*/ 256674 h 4924926"/>
              <a:gd name="connsiteX8" fmla="*/ 483415 w 627794"/>
              <a:gd name="connsiteY8" fmla="*/ 352926 h 4924926"/>
              <a:gd name="connsiteX9" fmla="*/ 499457 w 627794"/>
              <a:gd name="connsiteY9" fmla="*/ 401053 h 4924926"/>
              <a:gd name="connsiteX10" fmla="*/ 531542 w 627794"/>
              <a:gd name="connsiteY10" fmla="*/ 433137 h 4924926"/>
              <a:gd name="connsiteX11" fmla="*/ 547584 w 627794"/>
              <a:gd name="connsiteY11" fmla="*/ 786063 h 4924926"/>
              <a:gd name="connsiteX12" fmla="*/ 531542 w 627794"/>
              <a:gd name="connsiteY12" fmla="*/ 834189 h 4924926"/>
              <a:gd name="connsiteX13" fmla="*/ 403205 w 627794"/>
              <a:gd name="connsiteY13" fmla="*/ 930442 h 4924926"/>
              <a:gd name="connsiteX14" fmla="*/ 355078 w 627794"/>
              <a:gd name="connsiteY14" fmla="*/ 962526 h 4924926"/>
              <a:gd name="connsiteX15" fmla="*/ 306952 w 627794"/>
              <a:gd name="connsiteY15" fmla="*/ 1058779 h 4924926"/>
              <a:gd name="connsiteX16" fmla="*/ 258826 w 627794"/>
              <a:gd name="connsiteY16" fmla="*/ 1106905 h 4924926"/>
              <a:gd name="connsiteX17" fmla="*/ 226742 w 627794"/>
              <a:gd name="connsiteY17" fmla="*/ 1155032 h 4924926"/>
              <a:gd name="connsiteX18" fmla="*/ 146531 w 627794"/>
              <a:gd name="connsiteY18" fmla="*/ 1219200 h 4924926"/>
              <a:gd name="connsiteX19" fmla="*/ 114447 w 627794"/>
              <a:gd name="connsiteY19" fmla="*/ 1267326 h 4924926"/>
              <a:gd name="connsiteX20" fmla="*/ 34236 w 627794"/>
              <a:gd name="connsiteY20" fmla="*/ 1347537 h 4924926"/>
              <a:gd name="connsiteX21" fmla="*/ 2152 w 627794"/>
              <a:gd name="connsiteY21" fmla="*/ 1443789 h 4924926"/>
              <a:gd name="connsiteX22" fmla="*/ 66321 w 627794"/>
              <a:gd name="connsiteY22" fmla="*/ 1588168 h 4924926"/>
              <a:gd name="connsiteX23" fmla="*/ 82363 w 627794"/>
              <a:gd name="connsiteY23" fmla="*/ 1636295 h 4924926"/>
              <a:gd name="connsiteX24" fmla="*/ 130489 w 627794"/>
              <a:gd name="connsiteY24" fmla="*/ 1748589 h 4924926"/>
              <a:gd name="connsiteX25" fmla="*/ 194657 w 627794"/>
              <a:gd name="connsiteY25" fmla="*/ 1780674 h 4924926"/>
              <a:gd name="connsiteX26" fmla="*/ 242784 w 627794"/>
              <a:gd name="connsiteY26" fmla="*/ 1828800 h 4924926"/>
              <a:gd name="connsiteX27" fmla="*/ 339036 w 627794"/>
              <a:gd name="connsiteY27" fmla="*/ 1892968 h 4924926"/>
              <a:gd name="connsiteX28" fmla="*/ 387163 w 627794"/>
              <a:gd name="connsiteY28" fmla="*/ 1925053 h 4924926"/>
              <a:gd name="connsiteX29" fmla="*/ 435289 w 627794"/>
              <a:gd name="connsiteY29" fmla="*/ 1941095 h 4924926"/>
              <a:gd name="connsiteX30" fmla="*/ 515500 w 627794"/>
              <a:gd name="connsiteY30" fmla="*/ 2005263 h 4924926"/>
              <a:gd name="connsiteX31" fmla="*/ 563626 w 627794"/>
              <a:gd name="connsiteY31" fmla="*/ 2037347 h 4924926"/>
              <a:gd name="connsiteX32" fmla="*/ 595710 w 627794"/>
              <a:gd name="connsiteY32" fmla="*/ 2085474 h 4924926"/>
              <a:gd name="connsiteX33" fmla="*/ 627794 w 627794"/>
              <a:gd name="connsiteY33" fmla="*/ 2181726 h 4924926"/>
              <a:gd name="connsiteX34" fmla="*/ 611752 w 627794"/>
              <a:gd name="connsiteY34" fmla="*/ 2229853 h 4924926"/>
              <a:gd name="connsiteX35" fmla="*/ 451331 w 627794"/>
              <a:gd name="connsiteY35" fmla="*/ 2390274 h 4924926"/>
              <a:gd name="connsiteX36" fmla="*/ 403205 w 627794"/>
              <a:gd name="connsiteY36" fmla="*/ 2422358 h 4924926"/>
              <a:gd name="connsiteX37" fmla="*/ 355078 w 627794"/>
              <a:gd name="connsiteY37" fmla="*/ 2454442 h 4924926"/>
              <a:gd name="connsiteX38" fmla="*/ 306952 w 627794"/>
              <a:gd name="connsiteY38" fmla="*/ 2534653 h 4924926"/>
              <a:gd name="connsiteX39" fmla="*/ 290910 w 627794"/>
              <a:gd name="connsiteY39" fmla="*/ 2582779 h 4924926"/>
              <a:gd name="connsiteX40" fmla="*/ 194657 w 627794"/>
              <a:gd name="connsiteY40" fmla="*/ 2646947 h 4924926"/>
              <a:gd name="connsiteX41" fmla="*/ 114447 w 627794"/>
              <a:gd name="connsiteY41" fmla="*/ 2711116 h 4924926"/>
              <a:gd name="connsiteX42" fmla="*/ 114447 w 627794"/>
              <a:gd name="connsiteY42" fmla="*/ 2919663 h 4924926"/>
              <a:gd name="connsiteX43" fmla="*/ 178615 w 627794"/>
              <a:gd name="connsiteY43" fmla="*/ 2999874 h 4924926"/>
              <a:gd name="connsiteX44" fmla="*/ 210700 w 627794"/>
              <a:gd name="connsiteY44" fmla="*/ 3048000 h 4924926"/>
              <a:gd name="connsiteX45" fmla="*/ 339036 w 627794"/>
              <a:gd name="connsiteY45" fmla="*/ 3112168 h 4924926"/>
              <a:gd name="connsiteX46" fmla="*/ 371121 w 627794"/>
              <a:gd name="connsiteY46" fmla="*/ 3144253 h 4924926"/>
              <a:gd name="connsiteX47" fmla="*/ 499457 w 627794"/>
              <a:gd name="connsiteY47" fmla="*/ 3208421 h 4924926"/>
              <a:gd name="connsiteX48" fmla="*/ 595710 w 627794"/>
              <a:gd name="connsiteY48" fmla="*/ 3240505 h 4924926"/>
              <a:gd name="connsiteX49" fmla="*/ 611752 w 627794"/>
              <a:gd name="connsiteY49" fmla="*/ 3288632 h 4924926"/>
              <a:gd name="connsiteX50" fmla="*/ 531542 w 627794"/>
              <a:gd name="connsiteY50" fmla="*/ 3481137 h 4924926"/>
              <a:gd name="connsiteX51" fmla="*/ 499457 w 627794"/>
              <a:gd name="connsiteY51" fmla="*/ 3513221 h 4924926"/>
              <a:gd name="connsiteX52" fmla="*/ 451331 w 627794"/>
              <a:gd name="connsiteY52" fmla="*/ 3529263 h 4924926"/>
              <a:gd name="connsiteX53" fmla="*/ 322994 w 627794"/>
              <a:gd name="connsiteY53" fmla="*/ 3577389 h 4924926"/>
              <a:gd name="connsiteX54" fmla="*/ 290910 w 627794"/>
              <a:gd name="connsiteY54" fmla="*/ 3609474 h 4924926"/>
              <a:gd name="connsiteX55" fmla="*/ 194657 w 627794"/>
              <a:gd name="connsiteY55" fmla="*/ 3641558 h 4924926"/>
              <a:gd name="connsiteX56" fmla="*/ 98405 w 627794"/>
              <a:gd name="connsiteY56" fmla="*/ 3705726 h 4924926"/>
              <a:gd name="connsiteX57" fmla="*/ 34236 w 627794"/>
              <a:gd name="connsiteY57" fmla="*/ 3785937 h 4924926"/>
              <a:gd name="connsiteX58" fmla="*/ 50278 w 627794"/>
              <a:gd name="connsiteY58" fmla="*/ 3994484 h 4924926"/>
              <a:gd name="connsiteX59" fmla="*/ 98405 w 627794"/>
              <a:gd name="connsiteY59" fmla="*/ 4074695 h 4924926"/>
              <a:gd name="connsiteX60" fmla="*/ 194657 w 627794"/>
              <a:gd name="connsiteY60" fmla="*/ 4203032 h 4924926"/>
              <a:gd name="connsiteX61" fmla="*/ 242784 w 627794"/>
              <a:gd name="connsiteY61" fmla="*/ 4219074 h 4924926"/>
              <a:gd name="connsiteX62" fmla="*/ 355078 w 627794"/>
              <a:gd name="connsiteY62" fmla="*/ 4283242 h 4924926"/>
              <a:gd name="connsiteX63" fmla="*/ 403205 w 627794"/>
              <a:gd name="connsiteY63" fmla="*/ 4299284 h 4924926"/>
              <a:gd name="connsiteX64" fmla="*/ 483415 w 627794"/>
              <a:gd name="connsiteY64" fmla="*/ 4363453 h 4924926"/>
              <a:gd name="connsiteX65" fmla="*/ 547584 w 627794"/>
              <a:gd name="connsiteY65" fmla="*/ 4507832 h 4924926"/>
              <a:gd name="connsiteX66" fmla="*/ 531542 w 627794"/>
              <a:gd name="connsiteY66" fmla="*/ 4588042 h 4924926"/>
              <a:gd name="connsiteX67" fmla="*/ 515500 w 627794"/>
              <a:gd name="connsiteY67" fmla="*/ 4636168 h 4924926"/>
              <a:gd name="connsiteX68" fmla="*/ 419247 w 627794"/>
              <a:gd name="connsiteY68" fmla="*/ 4668253 h 4924926"/>
              <a:gd name="connsiteX69" fmla="*/ 322994 w 627794"/>
              <a:gd name="connsiteY69" fmla="*/ 4716379 h 4924926"/>
              <a:gd name="connsiteX70" fmla="*/ 194657 w 627794"/>
              <a:gd name="connsiteY70" fmla="*/ 4812632 h 4924926"/>
              <a:gd name="connsiteX71" fmla="*/ 130489 w 627794"/>
              <a:gd name="connsiteY71" fmla="*/ 4892842 h 4924926"/>
              <a:gd name="connsiteX72" fmla="*/ 82363 w 627794"/>
              <a:gd name="connsiteY72" fmla="*/ 4876800 h 4924926"/>
              <a:gd name="connsiteX73" fmla="*/ 66321 w 627794"/>
              <a:gd name="connsiteY73" fmla="*/ 4828674 h 4924926"/>
              <a:gd name="connsiteX74" fmla="*/ 146531 w 627794"/>
              <a:gd name="connsiteY74" fmla="*/ 4908884 h 4924926"/>
              <a:gd name="connsiteX75" fmla="*/ 194657 w 627794"/>
              <a:gd name="connsiteY75" fmla="*/ 4924926 h 4924926"/>
              <a:gd name="connsiteX76" fmla="*/ 242784 w 627794"/>
              <a:gd name="connsiteY76" fmla="*/ 4892842 h 4924926"/>
              <a:gd name="connsiteX77" fmla="*/ 371121 w 627794"/>
              <a:gd name="connsiteY77" fmla="*/ 4860758 h 4924926"/>
              <a:gd name="connsiteX78" fmla="*/ 50278 w 627794"/>
              <a:gd name="connsiteY78" fmla="*/ 4844716 h 4924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627794" h="4924926">
                <a:moveTo>
                  <a:pt x="18194" y="0"/>
                </a:moveTo>
                <a:cubicBezTo>
                  <a:pt x="44931" y="16042"/>
                  <a:pt x="70019" y="35224"/>
                  <a:pt x="98405" y="48126"/>
                </a:cubicBezTo>
                <a:cubicBezTo>
                  <a:pt x="129193" y="62121"/>
                  <a:pt x="162573" y="69515"/>
                  <a:pt x="194657" y="80210"/>
                </a:cubicBezTo>
                <a:cubicBezTo>
                  <a:pt x="210699" y="85558"/>
                  <a:pt x="228714" y="86873"/>
                  <a:pt x="242784" y="96253"/>
                </a:cubicBezTo>
                <a:cubicBezTo>
                  <a:pt x="304980" y="137717"/>
                  <a:pt x="272619" y="122240"/>
                  <a:pt x="339036" y="144379"/>
                </a:cubicBezTo>
                <a:cubicBezTo>
                  <a:pt x="349731" y="160421"/>
                  <a:pt x="357488" y="178872"/>
                  <a:pt x="371121" y="192505"/>
                </a:cubicBezTo>
                <a:cubicBezTo>
                  <a:pt x="384754" y="206138"/>
                  <a:pt x="404192" y="212545"/>
                  <a:pt x="419247" y="224589"/>
                </a:cubicBezTo>
                <a:cubicBezTo>
                  <a:pt x="431057" y="234037"/>
                  <a:pt x="440636" y="245979"/>
                  <a:pt x="451331" y="256674"/>
                </a:cubicBezTo>
                <a:lnTo>
                  <a:pt x="483415" y="352926"/>
                </a:lnTo>
                <a:cubicBezTo>
                  <a:pt x="488762" y="368968"/>
                  <a:pt x="487500" y="389096"/>
                  <a:pt x="499457" y="401053"/>
                </a:cubicBezTo>
                <a:lnTo>
                  <a:pt x="531542" y="433137"/>
                </a:lnTo>
                <a:cubicBezTo>
                  <a:pt x="558048" y="645188"/>
                  <a:pt x="581427" y="633768"/>
                  <a:pt x="547584" y="786063"/>
                </a:cubicBezTo>
                <a:cubicBezTo>
                  <a:pt x="543916" y="802570"/>
                  <a:pt x="540242" y="819689"/>
                  <a:pt x="531542" y="834189"/>
                </a:cubicBezTo>
                <a:cubicBezTo>
                  <a:pt x="511758" y="867162"/>
                  <a:pt x="411168" y="925133"/>
                  <a:pt x="403205" y="930442"/>
                </a:cubicBezTo>
                <a:lnTo>
                  <a:pt x="355078" y="962526"/>
                </a:lnTo>
                <a:cubicBezTo>
                  <a:pt x="339000" y="1010760"/>
                  <a:pt x="341506" y="1017315"/>
                  <a:pt x="306952" y="1058779"/>
                </a:cubicBezTo>
                <a:cubicBezTo>
                  <a:pt x="292428" y="1076207"/>
                  <a:pt x="273350" y="1089476"/>
                  <a:pt x="258826" y="1106905"/>
                </a:cubicBezTo>
                <a:cubicBezTo>
                  <a:pt x="246483" y="1121717"/>
                  <a:pt x="238786" y="1139977"/>
                  <a:pt x="226742" y="1155032"/>
                </a:cubicBezTo>
                <a:cubicBezTo>
                  <a:pt x="200620" y="1187685"/>
                  <a:pt x="182262" y="1195379"/>
                  <a:pt x="146531" y="1219200"/>
                </a:cubicBezTo>
                <a:cubicBezTo>
                  <a:pt x="135836" y="1235242"/>
                  <a:pt x="127143" y="1252816"/>
                  <a:pt x="114447" y="1267326"/>
                </a:cubicBezTo>
                <a:cubicBezTo>
                  <a:pt x="89548" y="1295782"/>
                  <a:pt x="34236" y="1347537"/>
                  <a:pt x="34236" y="1347537"/>
                </a:cubicBezTo>
                <a:cubicBezTo>
                  <a:pt x="23541" y="1379621"/>
                  <a:pt x="-8543" y="1411705"/>
                  <a:pt x="2152" y="1443789"/>
                </a:cubicBezTo>
                <a:cubicBezTo>
                  <a:pt x="40333" y="1558333"/>
                  <a:pt x="15476" y="1511902"/>
                  <a:pt x="66321" y="1588168"/>
                </a:cubicBezTo>
                <a:cubicBezTo>
                  <a:pt x="71668" y="1604210"/>
                  <a:pt x="77717" y="1620036"/>
                  <a:pt x="82363" y="1636295"/>
                </a:cubicBezTo>
                <a:cubicBezTo>
                  <a:pt x="94297" y="1678065"/>
                  <a:pt x="93857" y="1718062"/>
                  <a:pt x="130489" y="1748589"/>
                </a:cubicBezTo>
                <a:cubicBezTo>
                  <a:pt x="148860" y="1763899"/>
                  <a:pt x="175197" y="1766774"/>
                  <a:pt x="194657" y="1780674"/>
                </a:cubicBezTo>
                <a:cubicBezTo>
                  <a:pt x="213118" y="1793861"/>
                  <a:pt x="224876" y="1814872"/>
                  <a:pt x="242784" y="1828800"/>
                </a:cubicBezTo>
                <a:cubicBezTo>
                  <a:pt x="273222" y="1852474"/>
                  <a:pt x="306952" y="1871579"/>
                  <a:pt x="339036" y="1892968"/>
                </a:cubicBezTo>
                <a:cubicBezTo>
                  <a:pt x="355078" y="1903663"/>
                  <a:pt x="368872" y="1918956"/>
                  <a:pt x="387163" y="1925053"/>
                </a:cubicBezTo>
                <a:cubicBezTo>
                  <a:pt x="403205" y="1930400"/>
                  <a:pt x="420164" y="1933533"/>
                  <a:pt x="435289" y="1941095"/>
                </a:cubicBezTo>
                <a:cubicBezTo>
                  <a:pt x="501120" y="1974011"/>
                  <a:pt x="465765" y="1965475"/>
                  <a:pt x="515500" y="2005263"/>
                </a:cubicBezTo>
                <a:cubicBezTo>
                  <a:pt x="530555" y="2017307"/>
                  <a:pt x="547584" y="2026652"/>
                  <a:pt x="563626" y="2037347"/>
                </a:cubicBezTo>
                <a:cubicBezTo>
                  <a:pt x="574321" y="2053389"/>
                  <a:pt x="587880" y="2067855"/>
                  <a:pt x="595710" y="2085474"/>
                </a:cubicBezTo>
                <a:cubicBezTo>
                  <a:pt x="609445" y="2116379"/>
                  <a:pt x="627794" y="2181726"/>
                  <a:pt x="627794" y="2181726"/>
                </a:cubicBezTo>
                <a:cubicBezTo>
                  <a:pt x="622447" y="2197768"/>
                  <a:pt x="619964" y="2215071"/>
                  <a:pt x="611752" y="2229853"/>
                </a:cubicBezTo>
                <a:cubicBezTo>
                  <a:pt x="548843" y="2343090"/>
                  <a:pt x="557019" y="2319815"/>
                  <a:pt x="451331" y="2390274"/>
                </a:cubicBezTo>
                <a:lnTo>
                  <a:pt x="403205" y="2422358"/>
                </a:lnTo>
                <a:lnTo>
                  <a:pt x="355078" y="2454442"/>
                </a:lnTo>
                <a:cubicBezTo>
                  <a:pt x="309634" y="2590774"/>
                  <a:pt x="373013" y="2424550"/>
                  <a:pt x="306952" y="2534653"/>
                </a:cubicBezTo>
                <a:cubicBezTo>
                  <a:pt x="298252" y="2549153"/>
                  <a:pt x="302867" y="2570822"/>
                  <a:pt x="290910" y="2582779"/>
                </a:cubicBezTo>
                <a:cubicBezTo>
                  <a:pt x="263644" y="2610045"/>
                  <a:pt x="221923" y="2619680"/>
                  <a:pt x="194657" y="2646947"/>
                </a:cubicBezTo>
                <a:cubicBezTo>
                  <a:pt x="148940" y="2692665"/>
                  <a:pt x="175158" y="2670642"/>
                  <a:pt x="114447" y="2711116"/>
                </a:cubicBezTo>
                <a:cubicBezTo>
                  <a:pt x="85720" y="2797296"/>
                  <a:pt x="83026" y="2783505"/>
                  <a:pt x="114447" y="2919663"/>
                </a:cubicBezTo>
                <a:cubicBezTo>
                  <a:pt x="122453" y="2954356"/>
                  <a:pt x="158368" y="2974566"/>
                  <a:pt x="178615" y="2999874"/>
                </a:cubicBezTo>
                <a:cubicBezTo>
                  <a:pt x="190659" y="3014929"/>
                  <a:pt x="194905" y="3036944"/>
                  <a:pt x="210700" y="3048000"/>
                </a:cubicBezTo>
                <a:cubicBezTo>
                  <a:pt x="249882" y="3075427"/>
                  <a:pt x="305216" y="3078348"/>
                  <a:pt x="339036" y="3112168"/>
                </a:cubicBezTo>
                <a:cubicBezTo>
                  <a:pt x="349731" y="3122863"/>
                  <a:pt x="359310" y="3134804"/>
                  <a:pt x="371121" y="3144253"/>
                </a:cubicBezTo>
                <a:cubicBezTo>
                  <a:pt x="415706" y="3179921"/>
                  <a:pt x="442420" y="3187681"/>
                  <a:pt x="499457" y="3208421"/>
                </a:cubicBezTo>
                <a:cubicBezTo>
                  <a:pt x="531241" y="3219979"/>
                  <a:pt x="595710" y="3240505"/>
                  <a:pt x="595710" y="3240505"/>
                </a:cubicBezTo>
                <a:cubicBezTo>
                  <a:pt x="601057" y="3256547"/>
                  <a:pt x="611752" y="3271722"/>
                  <a:pt x="611752" y="3288632"/>
                </a:cubicBezTo>
                <a:cubicBezTo>
                  <a:pt x="611752" y="3365863"/>
                  <a:pt x="587219" y="3425462"/>
                  <a:pt x="531542" y="3481137"/>
                </a:cubicBezTo>
                <a:cubicBezTo>
                  <a:pt x="520847" y="3491832"/>
                  <a:pt x="512426" y="3505439"/>
                  <a:pt x="499457" y="3513221"/>
                </a:cubicBezTo>
                <a:cubicBezTo>
                  <a:pt x="484957" y="3521921"/>
                  <a:pt x="467164" y="3523326"/>
                  <a:pt x="451331" y="3529263"/>
                </a:cubicBezTo>
                <a:cubicBezTo>
                  <a:pt x="297884" y="3586806"/>
                  <a:pt x="432227" y="3540979"/>
                  <a:pt x="322994" y="3577389"/>
                </a:cubicBezTo>
                <a:cubicBezTo>
                  <a:pt x="312299" y="3588084"/>
                  <a:pt x="304438" y="3602710"/>
                  <a:pt x="290910" y="3609474"/>
                </a:cubicBezTo>
                <a:cubicBezTo>
                  <a:pt x="260661" y="3624599"/>
                  <a:pt x="194657" y="3641558"/>
                  <a:pt x="194657" y="3641558"/>
                </a:cubicBezTo>
                <a:cubicBezTo>
                  <a:pt x="162573" y="3662947"/>
                  <a:pt x="119794" y="3673642"/>
                  <a:pt x="98405" y="3705726"/>
                </a:cubicBezTo>
                <a:cubicBezTo>
                  <a:pt x="57931" y="3766438"/>
                  <a:pt x="79954" y="3740220"/>
                  <a:pt x="34236" y="3785937"/>
                </a:cubicBezTo>
                <a:cubicBezTo>
                  <a:pt x="39583" y="3855453"/>
                  <a:pt x="41630" y="3925301"/>
                  <a:pt x="50278" y="3994484"/>
                </a:cubicBezTo>
                <a:cubicBezTo>
                  <a:pt x="57946" y="4055826"/>
                  <a:pt x="66133" y="4031666"/>
                  <a:pt x="98405" y="4074695"/>
                </a:cubicBezTo>
                <a:cubicBezTo>
                  <a:pt x="104914" y="4083374"/>
                  <a:pt x="161214" y="4182966"/>
                  <a:pt x="194657" y="4203032"/>
                </a:cubicBezTo>
                <a:cubicBezTo>
                  <a:pt x="209157" y="4211732"/>
                  <a:pt x="227241" y="4212413"/>
                  <a:pt x="242784" y="4219074"/>
                </a:cubicBezTo>
                <a:cubicBezTo>
                  <a:pt x="439658" y="4303448"/>
                  <a:pt x="193966" y="4202687"/>
                  <a:pt x="355078" y="4283242"/>
                </a:cubicBezTo>
                <a:cubicBezTo>
                  <a:pt x="370203" y="4290804"/>
                  <a:pt x="387163" y="4293937"/>
                  <a:pt x="403205" y="4299284"/>
                </a:cubicBezTo>
                <a:cubicBezTo>
                  <a:pt x="420209" y="4310620"/>
                  <a:pt x="471985" y="4340592"/>
                  <a:pt x="483415" y="4363453"/>
                </a:cubicBezTo>
                <a:cubicBezTo>
                  <a:pt x="597963" y="4592547"/>
                  <a:pt x="453205" y="4366261"/>
                  <a:pt x="547584" y="4507832"/>
                </a:cubicBezTo>
                <a:cubicBezTo>
                  <a:pt x="542237" y="4534569"/>
                  <a:pt x="538155" y="4561590"/>
                  <a:pt x="531542" y="4588042"/>
                </a:cubicBezTo>
                <a:cubicBezTo>
                  <a:pt x="527441" y="4604447"/>
                  <a:pt x="529260" y="4626339"/>
                  <a:pt x="515500" y="4636168"/>
                </a:cubicBezTo>
                <a:cubicBezTo>
                  <a:pt x="487980" y="4655825"/>
                  <a:pt x="447387" y="4649493"/>
                  <a:pt x="419247" y="4668253"/>
                </a:cubicBezTo>
                <a:cubicBezTo>
                  <a:pt x="357051" y="4709717"/>
                  <a:pt x="389412" y="4694240"/>
                  <a:pt x="322994" y="4716379"/>
                </a:cubicBezTo>
                <a:cubicBezTo>
                  <a:pt x="214157" y="4788937"/>
                  <a:pt x="254008" y="4753281"/>
                  <a:pt x="194657" y="4812632"/>
                </a:cubicBezTo>
                <a:cubicBezTo>
                  <a:pt x="182144" y="4850170"/>
                  <a:pt x="181709" y="4884305"/>
                  <a:pt x="130489" y="4892842"/>
                </a:cubicBezTo>
                <a:cubicBezTo>
                  <a:pt x="113809" y="4895622"/>
                  <a:pt x="98405" y="4882147"/>
                  <a:pt x="82363" y="4876800"/>
                </a:cubicBezTo>
                <a:cubicBezTo>
                  <a:pt x="77016" y="4860758"/>
                  <a:pt x="51196" y="4836236"/>
                  <a:pt x="66321" y="4828674"/>
                </a:cubicBezTo>
                <a:cubicBezTo>
                  <a:pt x="95937" y="4813866"/>
                  <a:pt x="138304" y="4902303"/>
                  <a:pt x="146531" y="4908884"/>
                </a:cubicBezTo>
                <a:cubicBezTo>
                  <a:pt x="159735" y="4919447"/>
                  <a:pt x="178615" y="4919579"/>
                  <a:pt x="194657" y="4924926"/>
                </a:cubicBezTo>
                <a:cubicBezTo>
                  <a:pt x="210699" y="4914231"/>
                  <a:pt x="225539" y="4901464"/>
                  <a:pt x="242784" y="4892842"/>
                </a:cubicBezTo>
                <a:cubicBezTo>
                  <a:pt x="275671" y="4876399"/>
                  <a:pt x="340612" y="4866860"/>
                  <a:pt x="371121" y="4860758"/>
                </a:cubicBezTo>
                <a:cubicBezTo>
                  <a:pt x="168280" y="4838220"/>
                  <a:pt x="275164" y="4844716"/>
                  <a:pt x="50278" y="4844716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1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200" y="762000"/>
            <a:ext cx="8839200" cy="57912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600" dirty="0" smtClean="0"/>
              <a:t>How to (co-)design</a:t>
            </a:r>
          </a:p>
          <a:p>
            <a:pPr lvl="1" indent="-342900">
              <a:spcBef>
                <a:spcPts val="1200"/>
              </a:spcBef>
            </a:pPr>
            <a:r>
              <a:rPr lang="en-US" sz="2600" dirty="0" smtClean="0"/>
              <a:t>Software?</a:t>
            </a:r>
          </a:p>
          <a:p>
            <a:pPr lvl="1" indent="-342900">
              <a:spcBef>
                <a:spcPts val="1200"/>
              </a:spcBef>
            </a:pPr>
            <a:r>
              <a:rPr lang="en-US" sz="2600" dirty="0" smtClean="0"/>
              <a:t>Hardware?</a:t>
            </a:r>
          </a:p>
          <a:p>
            <a:pPr lvl="1" indent="-342900">
              <a:spcBef>
                <a:spcPts val="1200"/>
              </a:spcBef>
            </a:pPr>
            <a:r>
              <a:rPr lang="en-US" sz="2600" dirty="0" smtClean="0"/>
              <a:t>HW / SW Interface?</a:t>
            </a:r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Crisis Demands Rethinking HW, SW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52400" y="2362200"/>
            <a:ext cx="5638800" cy="609600"/>
          </a:xfrm>
          <a:prstGeom prst="ellipse">
            <a:avLst/>
          </a:prstGeom>
          <a:noFill/>
          <a:ln w="57150">
            <a:solidFill>
              <a:srgbClr val="D25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429000" y="1828562"/>
            <a:ext cx="5428474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600" b="1" i="1" dirty="0" smtClean="0">
                <a:solidFill>
                  <a:srgbClr val="D25000"/>
                </a:solidFill>
                <a:latin typeface="Arial Narrow" pitchFamily="34" charset="0"/>
              </a:rPr>
              <a:t>Deterministic Parallel Java (DPJ)</a:t>
            </a:r>
          </a:p>
          <a:p>
            <a:pPr>
              <a:spcBef>
                <a:spcPts val="1200"/>
              </a:spcBef>
            </a:pPr>
            <a:r>
              <a:rPr lang="en-US" sz="2600" b="1" i="1" dirty="0" err="1" smtClean="0">
                <a:solidFill>
                  <a:srgbClr val="D25000"/>
                </a:solidFill>
                <a:latin typeface="Arial Narrow" pitchFamily="34" charset="0"/>
              </a:rPr>
              <a:t>DeNovo</a:t>
            </a:r>
            <a:endParaRPr lang="en-US" sz="2600" b="1" i="1" dirty="0" smtClean="0">
              <a:solidFill>
                <a:srgbClr val="D25000"/>
              </a:solidFill>
              <a:latin typeface="Arial Narrow" pitchFamily="34" charset="0"/>
            </a:endParaRPr>
          </a:p>
          <a:p>
            <a:pPr>
              <a:spcBef>
                <a:spcPts val="1200"/>
              </a:spcBef>
            </a:pPr>
            <a:r>
              <a:rPr lang="en-US" sz="2600" b="1" i="1" dirty="0" smtClean="0">
                <a:solidFill>
                  <a:srgbClr val="D25000"/>
                </a:solidFill>
                <a:latin typeface="Arial Narrow" pitchFamily="34" charset="0"/>
              </a:rPr>
              <a:t>Virtual Instruction Set Computing (VISC)</a:t>
            </a:r>
            <a:endParaRPr lang="en-US" sz="2600" b="1" i="1" dirty="0">
              <a:solidFill>
                <a:srgbClr val="D25000"/>
              </a:solidFill>
              <a:latin typeface="Arial Narrow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200" y="4724400"/>
            <a:ext cx="579440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>
                <a:latin typeface="Arial Narrow" pitchFamily="34" charset="0"/>
              </a:rPr>
              <a:t>Today: Focus on homogeneous parallelism</a:t>
            </a:r>
            <a:endParaRPr lang="en-US" sz="2600" b="1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78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828800"/>
            <a:ext cx="8839200" cy="5486400"/>
          </a:xfrm>
        </p:spPr>
        <p:txBody>
          <a:bodyPr>
            <a:normAutofit/>
          </a:bodyPr>
          <a:lstStyle/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pPr>
              <a:buNone/>
            </a:pPr>
            <a:r>
              <a:rPr lang="en-US" sz="2400" b="1" dirty="0" smtClean="0">
                <a:latin typeface="Arial Narrow" charset="0"/>
              </a:rPr>
              <a:t>Simple </a:t>
            </a:r>
            <a:r>
              <a:rPr lang="en-US" sz="2400" b="1" dirty="0">
                <a:latin typeface="Arial Narrow" charset="0"/>
              </a:rPr>
              <a:t>programming model </a:t>
            </a:r>
            <a:r>
              <a:rPr lang="en-US" sz="2400" b="1" dirty="0" smtClean="0">
                <a:latin typeface="Arial Narrow" charset="0"/>
              </a:rPr>
              <a:t>AND efficient hardware</a:t>
            </a:r>
            <a:endParaRPr lang="en-US" sz="2400" b="1" dirty="0">
              <a:latin typeface="Arial Narrow" charset="0"/>
            </a:endParaRPr>
          </a:p>
          <a:p>
            <a:endParaRPr lang="en-US" sz="2400" b="1" dirty="0"/>
          </a:p>
        </p:txBody>
      </p:sp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-65" charset="-128"/>
              </a:rPr>
              <a:t>Conclusions and Future Work (1 of </a:t>
            </a:r>
            <a:r>
              <a:rPr lang="en-US" dirty="0" smtClean="0">
                <a:ea typeface="ＭＳ Ｐゴシック" pitchFamily="-65" charset="-128"/>
              </a:rPr>
              <a:t>3)</a:t>
            </a:r>
            <a:endParaRPr sz="3200" b="1" dirty="0" smtClean="0">
              <a:ea typeface="ＭＳ Ｐゴシック" pitchFamily="-65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78042" y="2552450"/>
            <a:ext cx="6450342" cy="1199506"/>
          </a:xfrm>
          <a:prstGeom prst="rect">
            <a:avLst/>
          </a:prstGeom>
          <a:solidFill>
            <a:srgbClr val="0033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800" b="1" dirty="0">
                <a:solidFill>
                  <a:srgbClr val="FFFFFF"/>
                </a:solidFill>
                <a:latin typeface="Arial Narrow" pitchFamily="-65" charset="0"/>
                <a:ea typeface="ＭＳ Ｐゴシック" pitchFamily="-65" charset="-128"/>
              </a:rPr>
              <a:t>Disciplined Shared Memory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237710" y="934811"/>
            <a:ext cx="7790674" cy="139735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rIns="0" anchor="ctr"/>
          <a:lstStyle/>
          <a:p>
            <a:r>
              <a:rPr lang="en-US" sz="2400" b="1" dirty="0">
                <a:solidFill>
                  <a:srgbClr val="D25000"/>
                </a:solidFill>
                <a:latin typeface="Arial Narrow" pitchFamily="-65" charset="0"/>
                <a:ea typeface="ＭＳ Ｐゴシック" pitchFamily="-65" charset="-128"/>
              </a:rPr>
              <a:t>Deterministic Parallel Java (</a:t>
            </a:r>
            <a:r>
              <a:rPr lang="en-US" sz="2400" b="1" dirty="0" smtClean="0">
                <a:solidFill>
                  <a:srgbClr val="D25000"/>
                </a:solidFill>
                <a:latin typeface="Arial Narrow" pitchFamily="-65" charset="0"/>
                <a:ea typeface="ＭＳ Ｐゴシック" pitchFamily="-65" charset="-128"/>
              </a:rPr>
              <a:t>DPJ): Strong safety properties </a:t>
            </a:r>
          </a:p>
          <a:p>
            <a:pPr>
              <a:buFont typeface="Arial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 No data races, determinism-by-default, safe non-determinism</a:t>
            </a:r>
          </a:p>
          <a:p>
            <a:pPr>
              <a:buFont typeface="Arial" charset="0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 Simple semantics, safety, and </a:t>
            </a:r>
            <a:r>
              <a:rPr lang="en-US" sz="2400" b="1" dirty="0" err="1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composability</a:t>
            </a:r>
            <a:endParaRPr lang="en-US" sz="2400" b="1" dirty="0">
              <a:solidFill>
                <a:srgbClr val="000000"/>
              </a:solidFill>
              <a:latin typeface="Arial Narrow" pitchFamily="-65" charset="0"/>
              <a:ea typeface="ＭＳ Ｐゴシック" pitchFamily="-65" charset="-128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245562" y="3962400"/>
            <a:ext cx="7782822" cy="142903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en-US" sz="2400" b="1" dirty="0" err="1" smtClean="0">
                <a:solidFill>
                  <a:srgbClr val="D25000"/>
                </a:solidFill>
                <a:latin typeface="Arial Narrow" pitchFamily="-65" charset="0"/>
                <a:ea typeface="ＭＳ Ｐゴシック" pitchFamily="-65" charset="-128"/>
              </a:rPr>
              <a:t>DeNovo</a:t>
            </a:r>
            <a:r>
              <a:rPr lang="en-US" sz="2400" b="1" dirty="0" smtClean="0">
                <a:solidFill>
                  <a:srgbClr val="D25000"/>
                </a:solidFill>
                <a:latin typeface="Arial Narrow" pitchFamily="-65" charset="0"/>
                <a:ea typeface="ＭＳ Ｐゴシック" pitchFamily="-65" charset="-128"/>
              </a:rPr>
              <a:t>: Complexity-, performance-, power-efficiency</a:t>
            </a:r>
          </a:p>
          <a:p>
            <a:pPr>
              <a:buFont typeface="Arial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 Simplify </a:t>
            </a:r>
            <a:r>
              <a:rPr lang="en-US" sz="2400" b="1" dirty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coherence and </a:t>
            </a: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consistency </a:t>
            </a:r>
          </a:p>
          <a:p>
            <a:pPr>
              <a:buFont typeface="Arial" charset="0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Arial Narrow" pitchFamily="-65" charset="0"/>
                <a:ea typeface="ＭＳ Ｐゴシック" pitchFamily="-65" charset="-128"/>
              </a:rPr>
              <a:t> </a:t>
            </a:r>
            <a:r>
              <a:rPr lang="en-US" sz="2400" b="1" dirty="0" smtClean="0">
                <a:latin typeface="Arial Narrow" pitchFamily="34" charset="0"/>
                <a:ea typeface="ＭＳ Ｐゴシック" pitchFamily="-65" charset="-128"/>
              </a:rPr>
              <a:t>Optimize communication and storage</a:t>
            </a:r>
            <a:endParaRPr lang="en-US" sz="2400" b="1" dirty="0">
              <a:solidFill>
                <a:srgbClr val="000000"/>
              </a:solidFill>
              <a:latin typeface="Arial Narrow" pitchFamily="-65" charset="0"/>
              <a:ea typeface="ＭＳ Ｐゴシック" pitchFamily="-65" charset="-128"/>
            </a:endParaRPr>
          </a:p>
        </p:txBody>
      </p:sp>
      <p:sp>
        <p:nvSpPr>
          <p:cNvPr id="17" name="Bent Arrow 16"/>
          <p:cNvSpPr/>
          <p:nvPr/>
        </p:nvSpPr>
        <p:spPr>
          <a:xfrm>
            <a:off x="422602" y="1351945"/>
            <a:ext cx="822960" cy="1126560"/>
          </a:xfrm>
          <a:prstGeom prst="bentArrow">
            <a:avLst/>
          </a:prstGeom>
          <a:solidFill>
            <a:srgbClr val="003300">
              <a:alpha val="71765"/>
            </a:srgbClr>
          </a:solidFill>
          <a:ln>
            <a:noFill/>
            <a:prstDash val="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Bent Arrow 20"/>
          <p:cNvSpPr/>
          <p:nvPr/>
        </p:nvSpPr>
        <p:spPr>
          <a:xfrm rot="10800000" flipH="1">
            <a:off x="422602" y="3808830"/>
            <a:ext cx="822960" cy="1225611"/>
          </a:xfrm>
          <a:prstGeom prst="bentArrow">
            <a:avLst/>
          </a:prstGeom>
          <a:solidFill>
            <a:srgbClr val="003300">
              <a:alpha val="71765"/>
            </a:srgbClr>
          </a:solidFill>
          <a:ln>
            <a:noFill/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75823" y="2552450"/>
            <a:ext cx="2502219" cy="1199506"/>
          </a:xfrm>
          <a:prstGeom prst="rect">
            <a:avLst/>
          </a:prstGeom>
          <a:solidFill>
            <a:srgbClr val="006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400" b="1" dirty="0" smtClean="0">
                <a:latin typeface="Arial Narrow"/>
                <a:cs typeface="Arial Narrow"/>
              </a:rPr>
              <a:t>explicit effects +</a:t>
            </a:r>
          </a:p>
          <a:p>
            <a:pPr algn="ctr"/>
            <a:r>
              <a:rPr lang="en-US" sz="2400" b="1" dirty="0" smtClean="0">
                <a:latin typeface="Arial Narrow"/>
                <a:cs typeface="Arial Narrow"/>
              </a:rPr>
              <a:t>structured </a:t>
            </a:r>
          </a:p>
          <a:p>
            <a:pPr algn="ctr"/>
            <a:r>
              <a:rPr lang="en-US" sz="2400" b="1" dirty="0" smtClean="0">
                <a:latin typeface="Arial Narrow"/>
                <a:cs typeface="Arial Narrow"/>
              </a:rPr>
              <a:t>parallel control</a:t>
            </a:r>
            <a:endParaRPr lang="en-US" sz="2400" b="1" dirty="0">
              <a:latin typeface="Arial Narrow"/>
              <a:cs typeface="Arial Narro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969174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Future Work (2 of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760" y="895059"/>
            <a:ext cx="8964247" cy="59629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dirty="0" err="1" smtClean="0"/>
              <a:t>DeNovo</a:t>
            </a:r>
            <a:r>
              <a:rPr lang="en-US" sz="2600" b="1" dirty="0" smtClean="0"/>
              <a:t> </a:t>
            </a:r>
            <a:r>
              <a:rPr lang="en-US" sz="2600" b="1" dirty="0"/>
              <a:t>rethinks hardware for disciplined </a:t>
            </a:r>
            <a:r>
              <a:rPr lang="en-US" sz="2600" b="1" dirty="0" smtClean="0"/>
              <a:t>models</a:t>
            </a:r>
          </a:p>
          <a:p>
            <a:pPr marL="0" indent="0">
              <a:buNone/>
            </a:pPr>
            <a:r>
              <a:rPr lang="en-US" sz="2600" dirty="0" smtClean="0"/>
              <a:t>For deterministic codes</a:t>
            </a:r>
            <a:endParaRPr lang="en-US" sz="2600" b="1" dirty="0" smtClean="0"/>
          </a:p>
          <a:p>
            <a:pPr marL="514350" indent="-457200"/>
            <a:r>
              <a:rPr lang="en-US" sz="2400" dirty="0">
                <a:solidFill>
                  <a:srgbClr val="E46C0A"/>
                </a:solidFill>
                <a:latin typeface="Arial Narrow" pitchFamily="-65" charset="0"/>
              </a:rPr>
              <a:t>Complexity</a:t>
            </a:r>
          </a:p>
          <a:p>
            <a:pPr lvl="1"/>
            <a:r>
              <a:rPr lang="en-US" dirty="0" smtClean="0"/>
              <a:t>No transient states: 20X faster to verify than MESI</a:t>
            </a:r>
          </a:p>
          <a:p>
            <a:pPr lvl="1"/>
            <a:r>
              <a:rPr lang="en-US" dirty="0" smtClean="0"/>
              <a:t>Extensible: optimizations without new states</a:t>
            </a:r>
            <a:endParaRPr lang="en-US" dirty="0"/>
          </a:p>
          <a:p>
            <a:pPr marL="514350" indent="-457200"/>
            <a:r>
              <a:rPr lang="en-US" sz="2400" dirty="0">
                <a:solidFill>
                  <a:srgbClr val="E46C0A"/>
                </a:solidFill>
                <a:latin typeface="Arial Narrow" pitchFamily="-65" charset="0"/>
              </a:rPr>
              <a:t>Storage overhead</a:t>
            </a:r>
          </a:p>
          <a:p>
            <a:pPr lvl="1"/>
            <a:r>
              <a:rPr lang="en-US" dirty="0"/>
              <a:t>No </a:t>
            </a:r>
            <a:r>
              <a:rPr lang="en-US" dirty="0" smtClean="0"/>
              <a:t>directory overhead</a:t>
            </a:r>
            <a:endParaRPr lang="en-US" dirty="0"/>
          </a:p>
          <a:p>
            <a:pPr marL="514350" indent="-457200"/>
            <a:r>
              <a:rPr lang="en-US" sz="2400" dirty="0">
                <a:solidFill>
                  <a:srgbClr val="E46C0A"/>
                </a:solidFill>
                <a:latin typeface="Arial Narrow" pitchFamily="-65" charset="0"/>
              </a:rPr>
              <a:t>Performance and power inefficiencies</a:t>
            </a:r>
          </a:p>
          <a:p>
            <a:pPr lvl="1"/>
            <a:r>
              <a:rPr lang="en-US" dirty="0"/>
              <a:t>No </a:t>
            </a:r>
            <a:r>
              <a:rPr lang="en-US" dirty="0" smtClean="0"/>
              <a:t>invalidations, </a:t>
            </a:r>
            <a:r>
              <a:rPr lang="en-US" dirty="0" err="1" smtClean="0"/>
              <a:t>acks</a:t>
            </a:r>
            <a:r>
              <a:rPr lang="en-US" dirty="0" smtClean="0"/>
              <a:t>, false sharing, indirection</a:t>
            </a:r>
          </a:p>
          <a:p>
            <a:pPr lvl="1"/>
            <a:r>
              <a:rPr lang="en-US" dirty="0" smtClean="0"/>
              <a:t>Flexible, not cache-line, communication</a:t>
            </a:r>
          </a:p>
          <a:p>
            <a:pPr lvl="1"/>
            <a:r>
              <a:rPr lang="en-US" dirty="0" smtClean="0"/>
              <a:t>Up to 77% lower memory stall time, up to 71% lower traffic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600" dirty="0" smtClean="0"/>
              <a:t>Added safe non-determinism and unstructured synchs</a:t>
            </a:r>
          </a:p>
          <a:p>
            <a:pPr marL="0" indent="0">
              <a:buNone/>
            </a:pPr>
            <a:endParaRPr lang="en-US" b="1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791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995"/>
    </mc:Choice>
    <mc:Fallback xmlns="">
      <p:transition xmlns:p14="http://schemas.microsoft.com/office/powerpoint/2010/main" spd="slow" advTm="59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5791200"/>
          </a:xfrm>
        </p:spPr>
        <p:txBody>
          <a:bodyPr/>
          <a:lstStyle/>
          <a:p>
            <a:r>
              <a:rPr lang="en-US" sz="2600" dirty="0" smtClean="0"/>
              <a:t>Broaden software supported</a:t>
            </a:r>
          </a:p>
          <a:p>
            <a:pPr lvl="1"/>
            <a:r>
              <a:rPr lang="en-US" dirty="0" smtClean="0"/>
              <a:t>OS, legacy, …</a:t>
            </a:r>
          </a:p>
          <a:p>
            <a:pPr>
              <a:spcBef>
                <a:spcPts val="1800"/>
              </a:spcBef>
            </a:pPr>
            <a:r>
              <a:rPr lang="en-US" sz="2600" dirty="0" smtClean="0"/>
              <a:t>Region-driven memory hierarchy</a:t>
            </a:r>
          </a:p>
          <a:p>
            <a:pPr lvl="1"/>
            <a:r>
              <a:rPr lang="en-US" dirty="0" smtClean="0"/>
              <a:t>Also apply to heterogeneous memory</a:t>
            </a:r>
          </a:p>
          <a:p>
            <a:pPr lvl="2"/>
            <a:r>
              <a:rPr lang="en-US" dirty="0" smtClean="0"/>
              <a:t>Global address space</a:t>
            </a:r>
          </a:p>
          <a:p>
            <a:pPr lvl="2"/>
            <a:r>
              <a:rPr lang="en-US" dirty="0" smtClean="0"/>
              <a:t>Region-driven coherence, communication, layout</a:t>
            </a:r>
          </a:p>
          <a:p>
            <a:pPr lvl="2"/>
            <a:r>
              <a:rPr lang="en-US" dirty="0" smtClean="0"/>
              <a:t>Stash = best of cache and scratchpad</a:t>
            </a:r>
          </a:p>
          <a:p>
            <a:pPr>
              <a:spcBef>
                <a:spcPts val="1800"/>
              </a:spcBef>
            </a:pPr>
            <a:r>
              <a:rPr lang="en-US" sz="2600" dirty="0" smtClean="0"/>
              <a:t>Hardware/Software Interface</a:t>
            </a:r>
          </a:p>
          <a:p>
            <a:pPr lvl="1"/>
            <a:r>
              <a:rPr lang="en-US" dirty="0" smtClean="0"/>
              <a:t>Language-neutral virtual ISA</a:t>
            </a:r>
          </a:p>
          <a:p>
            <a:pPr>
              <a:spcBef>
                <a:spcPts val="1800"/>
              </a:spcBef>
            </a:pPr>
            <a:r>
              <a:rPr lang="en-US" sz="2600" dirty="0"/>
              <a:t>Parallelism and specialization may solve energy crisis, but</a:t>
            </a:r>
          </a:p>
          <a:p>
            <a:pPr lvl="1"/>
            <a:r>
              <a:rPr lang="en-US" dirty="0"/>
              <a:t>Require rethinking software, hardware, </a:t>
            </a:r>
            <a:r>
              <a:rPr lang="en-US" dirty="0" smtClean="0"/>
              <a:t>interface</a:t>
            </a: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Future Work (3 of 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08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lvl="1">
              <a:lnSpc>
                <a:spcPct val="110000"/>
              </a:lnSpc>
              <a:buNone/>
            </a:pPr>
            <a:endParaRPr lang="en-US" b="1" dirty="0">
              <a:latin typeface="Arial Narrow" pitchFamily="-65" charset="0"/>
            </a:endParaRP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10400" dirty="0" smtClean="0">
                <a:latin typeface="Arial Narrow" pitchFamily="-65" charset="0"/>
              </a:rPr>
              <a:t>Multicore parallelism t</a:t>
            </a:r>
            <a:r>
              <a:rPr lang="en-US" sz="10400" b="1" dirty="0" smtClean="0">
                <a:latin typeface="Arial Narrow" pitchFamily="-65" charset="0"/>
              </a:rPr>
              <a:t>oday</a:t>
            </a:r>
            <a:r>
              <a:rPr lang="en-US" sz="10400" b="1" dirty="0">
                <a:latin typeface="Arial Narrow" pitchFamily="-65" charset="0"/>
              </a:rPr>
              <a:t>: shared-memory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sz="9600" b="1" dirty="0">
                <a:latin typeface="Arial Narrow" charset="0"/>
              </a:rPr>
              <a:t>Complex, power- and performance-</a:t>
            </a:r>
            <a:r>
              <a:rPr lang="en-US" sz="9600" b="1" dirty="0">
                <a:solidFill>
                  <a:srgbClr val="D25000"/>
                </a:solidFill>
                <a:latin typeface="Arial Narrow" charset="0"/>
              </a:rPr>
              <a:t>inefficient hardware</a:t>
            </a: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sz="9600" b="1" dirty="0">
                <a:latin typeface="Arial Narrow" charset="0"/>
              </a:rPr>
              <a:t>Complex directory coherence, unnecessary traffic, ... </a:t>
            </a:r>
          </a:p>
          <a:p>
            <a:pPr lvl="1">
              <a:lnSpc>
                <a:spcPct val="120000"/>
              </a:lnSpc>
              <a:spcBef>
                <a:spcPts val="1800"/>
              </a:spcBef>
            </a:pPr>
            <a:r>
              <a:rPr lang="en-US" sz="9600" b="1" dirty="0">
                <a:solidFill>
                  <a:srgbClr val="D25000"/>
                </a:solidFill>
                <a:latin typeface="Arial Narrow" pitchFamily="-65" charset="0"/>
              </a:rPr>
              <a:t>Difficult programming model</a:t>
            </a: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sz="9600" b="1" dirty="0">
                <a:latin typeface="Arial Narrow" pitchFamily="-65" charset="0"/>
              </a:rPr>
              <a:t>Data races, non-determinism, </a:t>
            </a:r>
            <a:r>
              <a:rPr lang="en-US" sz="9600" b="1" dirty="0" err="1" smtClean="0">
                <a:latin typeface="Arial Narrow" pitchFamily="-65" charset="0"/>
              </a:rPr>
              <a:t>composability</a:t>
            </a:r>
            <a:r>
              <a:rPr lang="en-US" sz="9600" b="1" dirty="0" smtClean="0">
                <a:latin typeface="Arial Narrow" pitchFamily="-65" charset="0"/>
              </a:rPr>
              <a:t>?, </a:t>
            </a:r>
            <a:r>
              <a:rPr lang="en-US" sz="9600" b="1" dirty="0">
                <a:latin typeface="Arial Narrow" pitchFamily="-65" charset="0"/>
              </a:rPr>
              <a:t>testing</a:t>
            </a:r>
            <a:r>
              <a:rPr lang="en-US" sz="9600" b="1" dirty="0" smtClean="0">
                <a:latin typeface="Arial Narrow" pitchFamily="-65" charset="0"/>
              </a:rPr>
              <a:t>?</a:t>
            </a:r>
            <a:endParaRPr lang="en-US" sz="9600" b="1" dirty="0">
              <a:latin typeface="Arial Narrow" pitchFamily="-65" charset="0"/>
            </a:endParaRP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9600" b="1" dirty="0">
                <a:solidFill>
                  <a:srgbClr val="D25000"/>
                </a:solidFill>
                <a:latin typeface="Arial Narrow" pitchFamily="-65" charset="0"/>
              </a:rPr>
              <a:t>Mismatched interface </a:t>
            </a:r>
            <a:r>
              <a:rPr lang="en-US" sz="9600" b="1" dirty="0">
                <a:latin typeface="Arial Narrow" pitchFamily="-65" charset="0"/>
              </a:rPr>
              <a:t>between HW and SW, </a:t>
            </a:r>
            <a:r>
              <a:rPr lang="en-US" sz="9600" b="1" dirty="0" err="1">
                <a:latin typeface="Arial Narrow" pitchFamily="-65" charset="0"/>
              </a:rPr>
              <a:t>a.k.a</a:t>
            </a:r>
            <a:r>
              <a:rPr lang="en-US" sz="9600" b="1" dirty="0">
                <a:latin typeface="Arial Narrow" pitchFamily="-65" charset="0"/>
              </a:rPr>
              <a:t> memory model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sz="9600" b="1" dirty="0">
                <a:latin typeface="Arial Narrow" pitchFamily="-65" charset="0"/>
              </a:rPr>
              <a:t>Can’t specify “what value can read return”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sz="9600" b="1" dirty="0">
                <a:latin typeface="Arial Narrow" pitchFamily="-65" charset="0"/>
              </a:rPr>
              <a:t>Data races defy acceptable semantics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/>
              <a:t>Multicore Parallelism: Current Practice</a:t>
            </a:r>
            <a:endParaRPr lang="en-US" sz="3200" b="1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76200" y="5404247"/>
            <a:ext cx="8915400" cy="615553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400" b="1" dirty="0">
                <a:solidFill>
                  <a:srgbClr val="C95000"/>
                </a:solidFill>
                <a:latin typeface="+mj-lt"/>
                <a:cs typeface="Helvetica" pitchFamily="34" charset="0"/>
              </a:rPr>
              <a:t>Fundamentally broken for hardware &amp; software</a:t>
            </a:r>
            <a:endParaRPr lang="en-US" sz="3400" b="1" dirty="0">
              <a:solidFill>
                <a:srgbClr val="D25000"/>
              </a:solidFill>
              <a:latin typeface="+mj-lt"/>
              <a:cs typeface="Helvetica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237989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lvl="1">
              <a:lnSpc>
                <a:spcPct val="110000"/>
              </a:lnSpc>
              <a:buNone/>
            </a:pPr>
            <a:endParaRPr lang="en-US" b="1" dirty="0">
              <a:latin typeface="Arial Narrow" pitchFamily="-65" charset="0"/>
            </a:endParaRP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10400" dirty="0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Multicore parallelism t</a:t>
            </a:r>
            <a:r>
              <a:rPr lang="en-US" sz="10400" b="1" dirty="0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oday</a:t>
            </a:r>
            <a:r>
              <a:rPr lang="en-US" sz="104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: shared-memory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charset="0"/>
              </a:rPr>
              <a:t>Complex, power- and performance-inefficient hardware</a:t>
            </a: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charset="0"/>
              </a:rPr>
              <a:t>Complex directory coherence, unnecessary traffic, ... </a:t>
            </a:r>
          </a:p>
          <a:p>
            <a:pPr lvl="1">
              <a:lnSpc>
                <a:spcPct val="120000"/>
              </a:lnSpc>
              <a:spcBef>
                <a:spcPts val="18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Difficult programming model</a:t>
            </a: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Data races, non-determinism, </a:t>
            </a:r>
            <a:r>
              <a:rPr lang="en-US" sz="9600" b="1" dirty="0" err="1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composability</a:t>
            </a:r>
            <a:r>
              <a:rPr lang="en-US" sz="9600" b="1" dirty="0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?, </a:t>
            </a: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testing</a:t>
            </a:r>
            <a:r>
              <a:rPr lang="en-US" sz="9600" b="1" dirty="0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?</a:t>
            </a:r>
            <a:endParaRPr lang="en-US" sz="9600" b="1" dirty="0">
              <a:solidFill>
                <a:schemeClr val="bg1">
                  <a:lumMod val="85000"/>
                </a:schemeClr>
              </a:solidFill>
              <a:latin typeface="Arial Narrow" pitchFamily="-65" charset="0"/>
            </a:endParaRP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Mismatched interface between HW and SW, </a:t>
            </a:r>
            <a:r>
              <a:rPr lang="en-US" sz="9600" b="1" dirty="0" err="1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a.k.a</a:t>
            </a: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 memory model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Can’t specify “what value can read return”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Data races defy acceptable semantics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/>
              <a:t>Multicore Parallelism: Current Practice</a:t>
            </a:r>
            <a:endParaRPr lang="en-US" sz="3200" b="1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76200" y="5404247"/>
            <a:ext cx="8915400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400" b="1" dirty="0">
                <a:solidFill>
                  <a:schemeClr val="bg1">
                    <a:lumMod val="85000"/>
                  </a:schemeClr>
                </a:solidFill>
                <a:latin typeface="+mj-lt"/>
                <a:cs typeface="Helvetica" pitchFamily="34" charset="0"/>
              </a:rPr>
              <a:t>Fundamentally broken for hardware &amp; software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612648" y="2667000"/>
            <a:ext cx="80010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4800" b="1" dirty="0">
                <a:latin typeface="Arial Narrow" pitchFamily="34" charset="0"/>
              </a:rPr>
              <a:t>Banish shared memory?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358478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lvl="1">
              <a:lnSpc>
                <a:spcPct val="110000"/>
              </a:lnSpc>
              <a:buNone/>
            </a:pPr>
            <a:endParaRPr lang="en-US" b="1" dirty="0">
              <a:latin typeface="Arial Narrow" pitchFamily="-65" charset="0"/>
            </a:endParaRP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10400" dirty="0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Multicore parallelism t</a:t>
            </a:r>
            <a:r>
              <a:rPr lang="en-US" sz="10400" b="1" dirty="0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oday</a:t>
            </a:r>
            <a:r>
              <a:rPr lang="en-US" sz="104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: shared-memory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charset="0"/>
              </a:rPr>
              <a:t>Complex, power- and performance-inefficient hardware</a:t>
            </a: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charset="0"/>
              </a:rPr>
              <a:t>Complex directory coherence, unnecessary traffic, ... </a:t>
            </a:r>
          </a:p>
          <a:p>
            <a:pPr lvl="1">
              <a:lnSpc>
                <a:spcPct val="120000"/>
              </a:lnSpc>
              <a:spcBef>
                <a:spcPts val="18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Difficult programming model</a:t>
            </a: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Data races, non-determinism, </a:t>
            </a:r>
            <a:r>
              <a:rPr lang="en-US" sz="9600" b="1" dirty="0" err="1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composability</a:t>
            </a:r>
            <a:r>
              <a:rPr lang="en-US" sz="9600" b="1" dirty="0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?, </a:t>
            </a: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testing</a:t>
            </a:r>
            <a:r>
              <a:rPr lang="en-US" sz="9600" b="1" dirty="0" smtClean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?</a:t>
            </a:r>
            <a:endParaRPr lang="en-US" sz="9600" b="1" dirty="0">
              <a:solidFill>
                <a:schemeClr val="bg1">
                  <a:lumMod val="85000"/>
                </a:schemeClr>
              </a:solidFill>
              <a:latin typeface="Arial Narrow" pitchFamily="-65" charset="0"/>
            </a:endParaRP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Mismatched interface between HW and SW, </a:t>
            </a:r>
            <a:r>
              <a:rPr lang="en-US" sz="9600" b="1" dirty="0" err="1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a.k.a</a:t>
            </a: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 memory model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Can’t specify “what value can read return”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sz="9600" b="1" dirty="0">
                <a:solidFill>
                  <a:schemeClr val="bg1">
                    <a:lumMod val="85000"/>
                  </a:schemeClr>
                </a:solidFill>
                <a:latin typeface="Arial Narrow" pitchFamily="-65" charset="0"/>
              </a:rPr>
              <a:t>Data races defy acceptable semantics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/>
              <a:t>Multicore Parallelism: Current Practice</a:t>
            </a:r>
            <a:endParaRPr lang="en-US" sz="3200" b="1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76200" y="5404247"/>
            <a:ext cx="8915400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400" b="1" dirty="0">
                <a:solidFill>
                  <a:schemeClr val="bg1">
                    <a:lumMod val="85000"/>
                  </a:schemeClr>
                </a:solidFill>
                <a:latin typeface="+mj-lt"/>
                <a:cs typeface="Helvetica" pitchFamily="34" charset="0"/>
              </a:rPr>
              <a:t>Fundamentally broken for hardware &amp; software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612648" y="2667000"/>
            <a:ext cx="80010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4800" b="1" dirty="0">
                <a:latin typeface="Arial Narrow" pitchFamily="34" charset="0"/>
              </a:rPr>
              <a:t>Banish </a:t>
            </a:r>
            <a:r>
              <a:rPr lang="en-US" sz="4800" b="1" dirty="0" smtClean="0">
                <a:solidFill>
                  <a:srgbClr val="C00000"/>
                </a:solidFill>
                <a:latin typeface="Arial Narrow" pitchFamily="34" charset="0"/>
              </a:rPr>
              <a:t>wild</a:t>
            </a:r>
            <a:r>
              <a:rPr lang="en-US" sz="4800" b="1" dirty="0" smtClean="0">
                <a:latin typeface="Arial Narrow" pitchFamily="34" charset="0"/>
              </a:rPr>
              <a:t> shared memory!</a:t>
            </a:r>
            <a:endParaRPr lang="en-US" sz="4800" b="1" dirty="0">
              <a:latin typeface="Arial Narrow" pitchFamily="34" charset="0"/>
            </a:endParaRPr>
          </a:p>
        </p:txBody>
      </p:sp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304800" y="3909427"/>
            <a:ext cx="86868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4800" b="1" dirty="0" smtClean="0">
                <a:latin typeface="Arial Narrow" pitchFamily="34" charset="0"/>
              </a:rPr>
              <a:t>Need </a:t>
            </a:r>
            <a:r>
              <a:rPr lang="en-US" sz="4800" b="1" dirty="0" smtClean="0">
                <a:solidFill>
                  <a:srgbClr val="006600"/>
                </a:solidFill>
                <a:latin typeface="Arial Narrow" pitchFamily="34" charset="0"/>
              </a:rPr>
              <a:t>disciplined </a:t>
            </a:r>
            <a:r>
              <a:rPr lang="en-US" sz="4800" b="1" dirty="0" smtClean="0">
                <a:latin typeface="Arial Narrow" pitchFamily="34" charset="0"/>
              </a:rPr>
              <a:t>shared memory!</a:t>
            </a:r>
            <a:endParaRPr lang="en-US" sz="4800" b="1" dirty="0">
              <a:latin typeface="Arial Narrow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9024208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Shared-Memory = </a:t>
            </a:r>
          </a:p>
          <a:p>
            <a:pPr algn="ctr">
              <a:buFont typeface="Arial" charset="0"/>
              <a:buNone/>
            </a:pPr>
            <a:endParaRPr lang="en-US" sz="2800" b="1" dirty="0" smtClean="0">
              <a:latin typeface="Arial Narrow" charset="0"/>
            </a:endParaRP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Global address space 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+</a:t>
            </a:r>
          </a:p>
          <a:p>
            <a:pPr algn="ctr">
              <a:buFont typeface="Arial" charset="0"/>
              <a:buNone/>
            </a:pPr>
            <a:r>
              <a:rPr lang="en-US" sz="2800" b="1" dirty="0" smtClean="0">
                <a:latin typeface="Arial Narrow" charset="0"/>
              </a:rPr>
              <a:t>Implicit, anywhere communication, synchronization</a:t>
            </a:r>
          </a:p>
        </p:txBody>
      </p:sp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 dirty="0" smtClean="0">
                <a:ea typeface="ＭＳ Ｐゴシック" pitchFamily="-65" charset="-128"/>
              </a:rPr>
              <a:t>What is Shared-Memory?</a:t>
            </a:r>
          </a:p>
        </p:txBody>
      </p:sp>
    </p:spTree>
    <p:extLst>
      <p:ext uri="{BB962C8B-B14F-4D97-AF65-F5344CB8AC3E}">
        <p14:creationId xmlns:p14="http://schemas.microsoft.com/office/powerpoint/2010/main" val="362834885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23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2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8|7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4|14.8|9.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30.4|11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6|10.1|2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15.8|1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2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2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23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6|10.1|2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1|8.7|14.2|1.4|1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5.6|22.6|17.1|8.1|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5|4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4.2|2|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Master Title and Conten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8511</TotalTime>
  <Words>3034</Words>
  <Application>Microsoft Office PowerPoint</Application>
  <PresentationFormat>On-screen Show (4:3)</PresentationFormat>
  <Paragraphs>1355</Paragraphs>
  <Slides>52</Slides>
  <Notes>45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52</vt:i4>
      </vt:variant>
    </vt:vector>
  </HeadingPairs>
  <TitlesOfParts>
    <vt:vector size="54" baseType="lpstr">
      <vt:lpstr>Office Theme</vt:lpstr>
      <vt:lpstr>Custom Master Title and Content</vt:lpstr>
      <vt:lpstr>DeNovo: A Software-Driven Rethinking  of the Memory Hierarchy</vt:lpstr>
      <vt:lpstr>Silver Bullets for the Energy Crisis?</vt:lpstr>
      <vt:lpstr>Multicore Parallelism: Current Practice</vt:lpstr>
      <vt:lpstr>Specialization/Heterogeneity: Current Practice</vt:lpstr>
      <vt:lpstr>Energy Crisis Demands Rethinking HW, SW</vt:lpstr>
      <vt:lpstr>Multicore Parallelism: Current Practice</vt:lpstr>
      <vt:lpstr>Multicore Parallelism: Current Practice</vt:lpstr>
      <vt:lpstr>Multicore Parallelism: Current Practice</vt:lpstr>
      <vt:lpstr>What is Shared-Memory?</vt:lpstr>
      <vt:lpstr>What is Shared-Memory?</vt:lpstr>
      <vt:lpstr>What is Shared-Memory?</vt:lpstr>
      <vt:lpstr>What is Shared-Memory?</vt:lpstr>
      <vt:lpstr>What is Shared-Memory?</vt:lpstr>
      <vt:lpstr>Our Approach</vt:lpstr>
      <vt:lpstr>Key Milestones</vt:lpstr>
      <vt:lpstr>Current Hardware Limitations</vt:lpstr>
      <vt:lpstr>Results for Deterministic Codes</vt:lpstr>
      <vt:lpstr>Results for Deterministic Codes</vt:lpstr>
      <vt:lpstr>Results for Deterministic Codes</vt:lpstr>
      <vt:lpstr>DPJ Overview</vt:lpstr>
      <vt:lpstr>Memory Consistency Model</vt:lpstr>
      <vt:lpstr>Cache Coherence</vt:lpstr>
      <vt:lpstr>Basic DeNovo Coherence [PACT’11]</vt:lpstr>
      <vt:lpstr>Example Run</vt:lpstr>
      <vt:lpstr>Decoupling Coherence and Tag Granularity</vt:lpstr>
      <vt:lpstr>Current Hardware Limitations</vt:lpstr>
      <vt:lpstr>Flexible, Direct Communication</vt:lpstr>
      <vt:lpstr>Flexible, Direct Communication</vt:lpstr>
      <vt:lpstr>Flexible, Direct Communication</vt:lpstr>
      <vt:lpstr>Current Hardware Limitations</vt:lpstr>
      <vt:lpstr>Evaluation</vt:lpstr>
      <vt:lpstr>PowerPoint Presentation</vt:lpstr>
      <vt:lpstr>PowerPoint Presentation</vt:lpstr>
      <vt:lpstr>Key Milestones</vt:lpstr>
      <vt:lpstr>DPJ Support for Disciplined Non-Determinism</vt:lpstr>
      <vt:lpstr>Memory Consistency Model</vt:lpstr>
      <vt:lpstr>Coherence for Non-Deterministic Data</vt:lpstr>
      <vt:lpstr>Tracking Data Write Signatures</vt:lpstr>
      <vt:lpstr>Distributed Queue-based Locks</vt:lpstr>
      <vt:lpstr>Example Run</vt:lpstr>
      <vt:lpstr>Optimizations to Reduce Self-Invalidation</vt:lpstr>
      <vt:lpstr>Overheads</vt:lpstr>
      <vt:lpstr>Evaluation of MESI vs. DeNovoND (16 cores)</vt:lpstr>
      <vt:lpstr>Key Milestones</vt:lpstr>
      <vt:lpstr>Unstructured Synchronization</vt:lpstr>
      <vt:lpstr>Unstructured Synchronization</vt:lpstr>
      <vt:lpstr>Unstructured Synch: Execution Time (64 cores)</vt:lpstr>
      <vt:lpstr>Unstructured Synch: Network Traffic (64 cores)</vt:lpstr>
      <vt:lpstr>Key Milestones</vt:lpstr>
      <vt:lpstr>Conclusions and Future Work (1 of 3)</vt:lpstr>
      <vt:lpstr>Conclusions and Future Work (2 of 2)</vt:lpstr>
      <vt:lpstr>Conclusions and Future Work (3 of 3)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Hetero-DeNovo 2012 I2PC Summit Slides</dc:title>
  <dc:creator>sadve@illinois.edu</dc:creator>
  <cp:lastModifiedBy>Sarita Adve</cp:lastModifiedBy>
  <cp:revision>566</cp:revision>
  <cp:lastPrinted>2012-11-05T16:56:17Z</cp:lastPrinted>
  <dcterms:created xsi:type="dcterms:W3CDTF">2012-08-03T16:56:00Z</dcterms:created>
  <dcterms:modified xsi:type="dcterms:W3CDTF">2014-02-04T19:40:51Z</dcterms:modified>
</cp:coreProperties>
</file>